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287" r:id="rId22"/>
    <p:sldId id="291" r:id="rId23"/>
    <p:sldId id="297" r:id="rId24"/>
    <p:sldId id="284" r:id="rId25"/>
    <p:sldId id="295" r:id="rId26"/>
    <p:sldId id="293" r:id="rId27"/>
    <p:sldId id="298" r:id="rId28"/>
    <p:sldId id="299" r:id="rId29"/>
    <p:sldId id="300" r:id="rId30"/>
    <p:sldId id="301" r:id="rId31"/>
    <p:sldId id="302" r:id="rId32"/>
    <p:sldId id="282" r:id="rId33"/>
    <p:sldId id="303" r:id="rId34"/>
    <p:sldId id="281" r:id="rId35"/>
    <p:sldId id="280" r:id="rId36"/>
    <p:sldId id="279" r:id="rId37"/>
    <p:sldId id="27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de Geest" initials="DdG" lastIdx="1" clrIdx="0">
    <p:extLst>
      <p:ext uri="{19B8F6BF-5375-455C-9EA6-DF929625EA0E}">
        <p15:presenceInfo xmlns:p15="http://schemas.microsoft.com/office/powerpoint/2012/main" userId="S-1-5-21-932686498-1610486119-1155464205-354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243"/>
    <a:srgbClr val="465666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42CB4-1A59-4D92-A300-96906EE713E3}" v="29" dt="2023-09-26T07:55:19.451"/>
    <p1510:client id="{20E05D07-CD1D-4AC1-AB44-C73F3F7C8FF8}" v="3" dt="2023-09-13T14:10:11.597"/>
    <p1510:client id="{2E1E85DE-227B-F7FC-EB0F-8134DB0F8594}" v="16" dt="2023-03-22T16:56:27.353"/>
    <p1510:client id="{36CFE87C-8CD2-7F10-7CAE-4BF161080914}" v="37" dt="2023-09-20T11:36:05.622"/>
    <p1510:client id="{4F7F2F51-E87C-4689-A5BD-76BDB93372AD}" v="551" dt="2023-09-26T15:23:06.774"/>
    <p1510:client id="{6542581B-FAA3-4988-8C29-AD15C656EAC8}" v="48" dt="2023-09-26T14:13:54.963"/>
    <p1510:client id="{811D23D3-A608-4D79-B088-0C1B220A3B25}" v="60" dt="2023-09-20T11:00:31.149"/>
    <p1510:client id="{831F48B1-78E5-4BFC-BF6B-A23225915D77}" v="75" dt="2023-09-25T11:54:42.783"/>
    <p1510:client id="{9B378B19-1347-4351-BE16-F7AC6E227C2D}" v="4" dt="2023-10-05T21:42:17.472"/>
    <p1510:client id="{B4251A95-E3C7-FF5E-78A3-3F7D8D61485E}" v="343" dt="2023-03-23T11:54:40.011"/>
    <p1510:client id="{CB7923B8-4B4A-B0B3-62CD-AF5626687B08}" v="178" dt="2023-03-23T11:21:10.567"/>
    <p1510:client id="{CF0F1821-48A8-467C-95B4-3F32244BFDE5}" v="29" dt="2023-09-11T13:09:58.871"/>
    <p1510:client id="{DC5B842A-2C3A-4ED9-B05D-F552C1A34DE7}" v="1" dt="2023-09-26T14:15:11.631"/>
    <p1510:client id="{E128DDE2-EEB7-4490-9E76-ECBA04FCD345}" v="52" dt="2023-10-02T10:49:29.456"/>
    <p1510:client id="{F8311990-3A44-48E0-832B-6350B92539DD}" v="8" dt="2023-10-03T19:48:04.560"/>
    <p1510:client id="{FC65F60E-53EF-4139-A9DE-7B16AEDC903B}" v="434" dt="2023-03-22T14:33:35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F821-83CE-48E2-A65B-A9710BD7ADB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C442A-85ED-4966-910D-070605A0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3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</a:t>
            </a:r>
            <a:r>
              <a:rPr lang="en-GB" baseline="0"/>
              <a:t> the aortic </a:t>
            </a:r>
            <a:r>
              <a:rPr lang="en-GB" baseline="0" err="1"/>
              <a:t>dataase</a:t>
            </a:r>
            <a:r>
              <a:rPr lang="en-GB" baseline="0"/>
              <a:t>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</a:t>
            </a:r>
            <a:r>
              <a:rPr lang="en-GB" baseline="0"/>
              <a:t> the aortic </a:t>
            </a:r>
            <a:r>
              <a:rPr lang="en-GB" baseline="0" err="1"/>
              <a:t>datase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</a:t>
            </a:r>
            <a:r>
              <a:rPr lang="en-GB" baseline="0"/>
              <a:t> the aortic </a:t>
            </a:r>
            <a:r>
              <a:rPr lang="en-GB" baseline="0" err="1"/>
              <a:t>dataase</a:t>
            </a:r>
            <a:r>
              <a:rPr lang="en-GB" baseline="0"/>
              <a:t>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6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442A-85ED-4966-910D-070605A0B6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6.png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8.sv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sv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4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2.svg"/><Relationship Id="rId18" Type="http://schemas.openxmlformats.org/officeDocument/2006/relationships/image" Target="../media/image36.svg"/><Relationship Id="rId3" Type="http://schemas.openxmlformats.org/officeDocument/2006/relationships/image" Target="../media/image8.svg"/><Relationship Id="rId7" Type="http://schemas.openxmlformats.org/officeDocument/2006/relationships/image" Target="../media/image34.svg"/><Relationship Id="rId12" Type="http://schemas.openxmlformats.org/officeDocument/2006/relationships/image" Target="../media/image41.png"/><Relationship Id="rId17" Type="http://schemas.openxmlformats.org/officeDocument/2006/relationships/image" Target="../media/image35.png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svg"/><Relationship Id="rId5" Type="http://schemas.openxmlformats.org/officeDocument/2006/relationships/image" Target="../media/image44.svg"/><Relationship Id="rId15" Type="http://schemas.openxmlformats.org/officeDocument/2006/relationships/image" Target="../media/image46.svg"/><Relationship Id="rId10" Type="http://schemas.openxmlformats.org/officeDocument/2006/relationships/image" Target="../media/image39.png"/><Relationship Id="rId19" Type="http://schemas.openxmlformats.org/officeDocument/2006/relationships/image" Target="../media/image30.png"/><Relationship Id="rId4" Type="http://schemas.openxmlformats.org/officeDocument/2006/relationships/image" Target="../media/image43.png"/><Relationship Id="rId9" Type="http://schemas.openxmlformats.org/officeDocument/2006/relationships/image" Target="../media/image32.sv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8.svg"/><Relationship Id="rId18" Type="http://schemas.openxmlformats.org/officeDocument/2006/relationships/image" Target="../media/image45.png"/><Relationship Id="rId3" Type="http://schemas.openxmlformats.org/officeDocument/2006/relationships/image" Target="../media/image5.png"/><Relationship Id="rId21" Type="http://schemas.openxmlformats.org/officeDocument/2006/relationships/image" Target="../media/image36.sv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17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8.svg"/><Relationship Id="rId5" Type="http://schemas.openxmlformats.org/officeDocument/2006/relationships/image" Target="../media/image19.svg"/><Relationship Id="rId15" Type="http://schemas.openxmlformats.org/officeDocument/2006/relationships/image" Target="../media/image34.svg"/><Relationship Id="rId10" Type="http://schemas.openxmlformats.org/officeDocument/2006/relationships/image" Target="../media/image47.png"/><Relationship Id="rId19" Type="http://schemas.openxmlformats.org/officeDocument/2006/relationships/image" Target="../media/image46.svg"/><Relationship Id="rId4" Type="http://schemas.openxmlformats.org/officeDocument/2006/relationships/image" Target="../media/image18.png"/><Relationship Id="rId9" Type="http://schemas.openxmlformats.org/officeDocument/2006/relationships/image" Target="../media/image32.svg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9.png"/><Relationship Id="rId18" Type="http://schemas.openxmlformats.org/officeDocument/2006/relationships/image" Target="../media/image46.svg"/><Relationship Id="rId3" Type="http://schemas.openxmlformats.org/officeDocument/2006/relationships/image" Target="../media/image5.png"/><Relationship Id="rId7" Type="http://schemas.openxmlformats.org/officeDocument/2006/relationships/image" Target="../media/image19.svg"/><Relationship Id="rId12" Type="http://schemas.openxmlformats.org/officeDocument/2006/relationships/image" Target="../media/image32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5" Type="http://schemas.openxmlformats.org/officeDocument/2006/relationships/image" Target="../media/image47.png"/><Relationship Id="rId10" Type="http://schemas.openxmlformats.org/officeDocument/2006/relationships/image" Target="../media/image34.svg"/><Relationship Id="rId19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35.png"/><Relationship Id="rId26" Type="http://schemas.openxmlformats.org/officeDocument/2006/relationships/image" Target="../media/image55.png"/><Relationship Id="rId3" Type="http://schemas.openxmlformats.org/officeDocument/2006/relationships/image" Target="../media/image5.png"/><Relationship Id="rId21" Type="http://schemas.openxmlformats.org/officeDocument/2006/relationships/image" Target="../media/image50.svg"/><Relationship Id="rId34" Type="http://schemas.openxmlformats.org/officeDocument/2006/relationships/image" Target="../media/image17.png"/><Relationship Id="rId7" Type="http://schemas.openxmlformats.org/officeDocument/2006/relationships/image" Target="../media/image19.svg"/><Relationship Id="rId12" Type="http://schemas.openxmlformats.org/officeDocument/2006/relationships/image" Target="../media/image39.png"/><Relationship Id="rId17" Type="http://schemas.openxmlformats.org/officeDocument/2006/relationships/image" Target="../media/image46.svg"/><Relationship Id="rId25" Type="http://schemas.openxmlformats.org/officeDocument/2006/relationships/image" Target="../media/image54.svg"/><Relationship Id="rId33" Type="http://schemas.openxmlformats.org/officeDocument/2006/relationships/image" Target="../media/image6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2.sv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28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36.svg"/><Relationship Id="rId31" Type="http://schemas.openxmlformats.org/officeDocument/2006/relationships/image" Target="../media/image60.svg"/><Relationship Id="rId4" Type="http://schemas.openxmlformats.org/officeDocument/2006/relationships/image" Target="../media/image7.png"/><Relationship Id="rId9" Type="http://schemas.openxmlformats.org/officeDocument/2006/relationships/image" Target="../media/image34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9.png"/><Relationship Id="rId8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6.svg"/><Relationship Id="rId26" Type="http://schemas.openxmlformats.org/officeDocument/2006/relationships/image" Target="../media/image66.svg"/><Relationship Id="rId21" Type="http://schemas.openxmlformats.org/officeDocument/2006/relationships/image" Target="../media/image49.png"/><Relationship Id="rId34" Type="http://schemas.openxmlformats.org/officeDocument/2006/relationships/image" Target="../media/image58.svg"/><Relationship Id="rId7" Type="http://schemas.openxmlformats.org/officeDocument/2006/relationships/image" Target="../media/image19.svg"/><Relationship Id="rId12" Type="http://schemas.openxmlformats.org/officeDocument/2006/relationships/image" Target="../media/image32.svg"/><Relationship Id="rId17" Type="http://schemas.openxmlformats.org/officeDocument/2006/relationships/image" Target="../media/image45.png"/><Relationship Id="rId25" Type="http://schemas.openxmlformats.org/officeDocument/2006/relationships/image" Target="../media/image65.png"/><Relationship Id="rId33" Type="http://schemas.openxmlformats.org/officeDocument/2006/relationships/image" Target="../media/image57.png"/><Relationship Id="rId38" Type="http://schemas.openxmlformats.org/officeDocument/2006/relationships/image" Target="../media/image7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svg"/><Relationship Id="rId20" Type="http://schemas.openxmlformats.org/officeDocument/2006/relationships/image" Target="../media/image36.sv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24" Type="http://schemas.openxmlformats.org/officeDocument/2006/relationships/image" Target="../media/image64.svg"/><Relationship Id="rId32" Type="http://schemas.openxmlformats.org/officeDocument/2006/relationships/image" Target="../media/image56.svg"/><Relationship Id="rId37" Type="http://schemas.openxmlformats.org/officeDocument/2006/relationships/image" Target="../media/image69.png"/><Relationship Id="rId5" Type="http://schemas.openxmlformats.org/officeDocument/2006/relationships/image" Target="../media/image8.svg"/><Relationship Id="rId15" Type="http://schemas.openxmlformats.org/officeDocument/2006/relationships/image" Target="../media/image47.png"/><Relationship Id="rId23" Type="http://schemas.openxmlformats.org/officeDocument/2006/relationships/image" Target="../media/image63.png"/><Relationship Id="rId28" Type="http://schemas.openxmlformats.org/officeDocument/2006/relationships/image" Target="../media/image68.svg"/><Relationship Id="rId36" Type="http://schemas.openxmlformats.org/officeDocument/2006/relationships/image" Target="../media/image60.svg"/><Relationship Id="rId10" Type="http://schemas.openxmlformats.org/officeDocument/2006/relationships/image" Target="../media/image34.svg"/><Relationship Id="rId19" Type="http://schemas.openxmlformats.org/officeDocument/2006/relationships/image" Target="../media/image35.png"/><Relationship Id="rId31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40.svg"/><Relationship Id="rId22" Type="http://schemas.openxmlformats.org/officeDocument/2006/relationships/image" Target="../media/image50.svg"/><Relationship Id="rId27" Type="http://schemas.openxmlformats.org/officeDocument/2006/relationships/image" Target="../media/image67.png"/><Relationship Id="rId30" Type="http://schemas.openxmlformats.org/officeDocument/2006/relationships/image" Target="../media/image62.svg"/><Relationship Id="rId35" Type="http://schemas.openxmlformats.org/officeDocument/2006/relationships/image" Target="../media/image59.png"/><Relationship Id="rId8" Type="http://schemas.openxmlformats.org/officeDocument/2006/relationships/image" Target="../media/image30.pn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6.svg"/><Relationship Id="rId26" Type="http://schemas.openxmlformats.org/officeDocument/2006/relationships/image" Target="../media/image76.png"/><Relationship Id="rId39" Type="http://schemas.openxmlformats.org/officeDocument/2006/relationships/image" Target="../media/image64.svg"/><Relationship Id="rId21" Type="http://schemas.openxmlformats.org/officeDocument/2006/relationships/image" Target="../media/image71.png"/><Relationship Id="rId34" Type="http://schemas.openxmlformats.org/officeDocument/2006/relationships/image" Target="../media/image61.png"/><Relationship Id="rId42" Type="http://schemas.openxmlformats.org/officeDocument/2006/relationships/image" Target="../media/image84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svg"/><Relationship Id="rId29" Type="http://schemas.openxmlformats.org/officeDocument/2006/relationships/image" Target="../media/image7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70.svg"/><Relationship Id="rId40" Type="http://schemas.openxmlformats.org/officeDocument/2006/relationships/image" Target="../media/image65.png"/><Relationship Id="rId45" Type="http://schemas.openxmlformats.org/officeDocument/2006/relationships/image" Target="../media/image87.svg"/><Relationship Id="rId5" Type="http://schemas.openxmlformats.org/officeDocument/2006/relationships/image" Target="../media/image8.svg"/><Relationship Id="rId15" Type="http://schemas.openxmlformats.org/officeDocument/2006/relationships/image" Target="../media/image47.pn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69.png"/><Relationship Id="rId10" Type="http://schemas.openxmlformats.org/officeDocument/2006/relationships/image" Target="../media/image34.svg"/><Relationship Id="rId19" Type="http://schemas.openxmlformats.org/officeDocument/2006/relationships/image" Target="../media/image35.png"/><Relationship Id="rId31" Type="http://schemas.openxmlformats.org/officeDocument/2006/relationships/image" Target="../media/image81.svg"/><Relationship Id="rId44" Type="http://schemas.openxmlformats.org/officeDocument/2006/relationships/image" Target="../media/image86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40.svg"/><Relationship Id="rId22" Type="http://schemas.openxmlformats.org/officeDocument/2006/relationships/image" Target="../media/image72.sv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62.svg"/><Relationship Id="rId43" Type="http://schemas.openxmlformats.org/officeDocument/2006/relationships/image" Target="../media/image85.svg"/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12" Type="http://schemas.openxmlformats.org/officeDocument/2006/relationships/image" Target="../media/image32.svg"/><Relationship Id="rId17" Type="http://schemas.openxmlformats.org/officeDocument/2006/relationships/image" Target="../media/image45.pn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63.png"/><Relationship Id="rId20" Type="http://schemas.openxmlformats.org/officeDocument/2006/relationships/image" Target="../media/image36.svg"/><Relationship Id="rId41" Type="http://schemas.openxmlformats.org/officeDocument/2006/relationships/image" Target="../media/image66.sv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6.svg"/><Relationship Id="rId26" Type="http://schemas.openxmlformats.org/officeDocument/2006/relationships/image" Target="../media/image58.svg"/><Relationship Id="rId39" Type="http://schemas.openxmlformats.org/officeDocument/2006/relationships/image" Target="../media/image77.svg"/><Relationship Id="rId21" Type="http://schemas.openxmlformats.org/officeDocument/2006/relationships/image" Target="../media/image49.png"/><Relationship Id="rId34" Type="http://schemas.openxmlformats.org/officeDocument/2006/relationships/image" Target="../media/image72.svg"/><Relationship Id="rId42" Type="http://schemas.openxmlformats.org/officeDocument/2006/relationships/image" Target="../media/image80.png"/><Relationship Id="rId47" Type="http://schemas.openxmlformats.org/officeDocument/2006/relationships/image" Target="../media/image87.sv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svg"/><Relationship Id="rId29" Type="http://schemas.openxmlformats.org/officeDocument/2006/relationships/image" Target="../media/image61.png"/><Relationship Id="rId11" Type="http://schemas.openxmlformats.org/officeDocument/2006/relationships/image" Target="../media/image31.png"/><Relationship Id="rId24" Type="http://schemas.openxmlformats.org/officeDocument/2006/relationships/image" Target="../media/image56.svg"/><Relationship Id="rId32" Type="http://schemas.openxmlformats.org/officeDocument/2006/relationships/image" Target="../media/image75.svg"/><Relationship Id="rId37" Type="http://schemas.openxmlformats.org/officeDocument/2006/relationships/image" Target="../media/image73.svg"/><Relationship Id="rId40" Type="http://schemas.openxmlformats.org/officeDocument/2006/relationships/image" Target="../media/image78.png"/><Relationship Id="rId45" Type="http://schemas.openxmlformats.org/officeDocument/2006/relationships/image" Target="../media/image83.svg"/><Relationship Id="rId5" Type="http://schemas.openxmlformats.org/officeDocument/2006/relationships/image" Target="../media/image8.sv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svg"/><Relationship Id="rId36" Type="http://schemas.openxmlformats.org/officeDocument/2006/relationships/image" Target="../media/image85.svg"/><Relationship Id="rId49" Type="http://schemas.openxmlformats.org/officeDocument/2006/relationships/image" Target="../media/image70.svg"/><Relationship Id="rId10" Type="http://schemas.openxmlformats.org/officeDocument/2006/relationships/image" Target="../media/image34.svg"/><Relationship Id="rId19" Type="http://schemas.openxmlformats.org/officeDocument/2006/relationships/image" Target="../media/image35.png"/><Relationship Id="rId31" Type="http://schemas.openxmlformats.org/officeDocument/2006/relationships/image" Target="../media/image74.png"/><Relationship Id="rId44" Type="http://schemas.openxmlformats.org/officeDocument/2006/relationships/image" Target="../media/image82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40.svg"/><Relationship Id="rId22" Type="http://schemas.openxmlformats.org/officeDocument/2006/relationships/image" Target="../media/image50.svg"/><Relationship Id="rId27" Type="http://schemas.openxmlformats.org/officeDocument/2006/relationships/image" Target="../media/image59.png"/><Relationship Id="rId30" Type="http://schemas.openxmlformats.org/officeDocument/2006/relationships/image" Target="../media/image62.svg"/><Relationship Id="rId35" Type="http://schemas.openxmlformats.org/officeDocument/2006/relationships/image" Target="../media/image84.png"/><Relationship Id="rId43" Type="http://schemas.openxmlformats.org/officeDocument/2006/relationships/image" Target="../media/image81.svg"/><Relationship Id="rId48" Type="http://schemas.openxmlformats.org/officeDocument/2006/relationships/image" Target="../media/image69.png"/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12" Type="http://schemas.openxmlformats.org/officeDocument/2006/relationships/image" Target="../media/image32.svg"/><Relationship Id="rId17" Type="http://schemas.openxmlformats.org/officeDocument/2006/relationships/image" Target="../media/image45.png"/><Relationship Id="rId25" Type="http://schemas.openxmlformats.org/officeDocument/2006/relationships/image" Target="../media/image57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6.png"/><Relationship Id="rId20" Type="http://schemas.openxmlformats.org/officeDocument/2006/relationships/image" Target="../media/image36.svg"/><Relationship Id="rId41" Type="http://schemas.openxmlformats.org/officeDocument/2006/relationships/image" Target="../media/image7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9.png"/><Relationship Id="rId18" Type="http://schemas.openxmlformats.org/officeDocument/2006/relationships/image" Target="../media/image46.svg"/><Relationship Id="rId3" Type="http://schemas.openxmlformats.org/officeDocument/2006/relationships/image" Target="../media/image5.png"/><Relationship Id="rId21" Type="http://schemas.openxmlformats.org/officeDocument/2006/relationships/image" Target="../media/image88.png"/><Relationship Id="rId7" Type="http://schemas.openxmlformats.org/officeDocument/2006/relationships/image" Target="../media/image19.svg"/><Relationship Id="rId12" Type="http://schemas.openxmlformats.org/officeDocument/2006/relationships/image" Target="../media/image32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5" Type="http://schemas.openxmlformats.org/officeDocument/2006/relationships/image" Target="../media/image47.png"/><Relationship Id="rId10" Type="http://schemas.openxmlformats.org/officeDocument/2006/relationships/image" Target="../media/image34.svg"/><Relationship Id="rId19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40.svg"/><Relationship Id="rId22" Type="http://schemas.openxmlformats.org/officeDocument/2006/relationships/hyperlink" Target="https://heartvalvesociety-vrn.org/how-to-join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0.svg"/><Relationship Id="rId18" Type="http://schemas.openxmlformats.org/officeDocument/2006/relationships/image" Target="../media/image35.png"/><Relationship Id="rId3" Type="http://schemas.openxmlformats.org/officeDocument/2006/relationships/image" Target="../media/image89.svg"/><Relationship Id="rId7" Type="http://schemas.openxmlformats.org/officeDocument/2006/relationships/image" Target="../media/image8.svg"/><Relationship Id="rId12" Type="http://schemas.openxmlformats.org/officeDocument/2006/relationships/image" Target="../media/image39.png"/><Relationship Id="rId17" Type="http://schemas.openxmlformats.org/officeDocument/2006/relationships/image" Target="../media/image46.svg"/><Relationship Id="rId2" Type="http://schemas.openxmlformats.org/officeDocument/2006/relationships/image" Target="../media/image24.png"/><Relationship Id="rId16" Type="http://schemas.openxmlformats.org/officeDocument/2006/relationships/image" Target="../media/image4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5" Type="http://schemas.openxmlformats.org/officeDocument/2006/relationships/image" Target="../media/image6.png"/><Relationship Id="rId15" Type="http://schemas.openxmlformats.org/officeDocument/2006/relationships/image" Target="../media/image48.svg"/><Relationship Id="rId10" Type="http://schemas.openxmlformats.org/officeDocument/2006/relationships/image" Target="../media/image33.png"/><Relationship Id="rId19" Type="http://schemas.openxmlformats.org/officeDocument/2006/relationships/image" Target="../media/image36.svg"/><Relationship Id="rId4" Type="http://schemas.openxmlformats.org/officeDocument/2006/relationships/image" Target="../media/image5.png"/><Relationship Id="rId9" Type="http://schemas.openxmlformats.org/officeDocument/2006/relationships/image" Target="../media/image19.sv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40.svg"/><Relationship Id="rId18" Type="http://schemas.openxmlformats.org/officeDocument/2006/relationships/image" Target="../media/image35.png"/><Relationship Id="rId3" Type="http://schemas.openxmlformats.org/officeDocument/2006/relationships/image" Target="../media/image89.svg"/><Relationship Id="rId21" Type="http://schemas.openxmlformats.org/officeDocument/2006/relationships/image" Target="../media/image91.png"/><Relationship Id="rId7" Type="http://schemas.openxmlformats.org/officeDocument/2006/relationships/image" Target="../media/image18.png"/><Relationship Id="rId12" Type="http://schemas.openxmlformats.org/officeDocument/2006/relationships/image" Target="../media/image39.png"/><Relationship Id="rId17" Type="http://schemas.openxmlformats.org/officeDocument/2006/relationships/image" Target="../media/image46.svg"/><Relationship Id="rId2" Type="http://schemas.openxmlformats.org/officeDocument/2006/relationships/image" Target="../media/image24.png"/><Relationship Id="rId16" Type="http://schemas.openxmlformats.org/officeDocument/2006/relationships/image" Target="../media/image45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34.svg"/><Relationship Id="rId5" Type="http://schemas.openxmlformats.org/officeDocument/2006/relationships/image" Target="../media/image7.png"/><Relationship Id="rId15" Type="http://schemas.openxmlformats.org/officeDocument/2006/relationships/image" Target="../media/image48.svg"/><Relationship Id="rId23" Type="http://schemas.openxmlformats.org/officeDocument/2006/relationships/image" Target="../media/image92.png"/><Relationship Id="rId10" Type="http://schemas.openxmlformats.org/officeDocument/2006/relationships/image" Target="../media/image33.png"/><Relationship Id="rId19" Type="http://schemas.openxmlformats.org/officeDocument/2006/relationships/image" Target="../media/image36.sv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4" Type="http://schemas.openxmlformats.org/officeDocument/2006/relationships/image" Target="../media/image47.png"/><Relationship Id="rId2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4.svg"/><Relationship Id="rId18" Type="http://schemas.openxmlformats.org/officeDocument/2006/relationships/image" Target="../media/image45.png"/><Relationship Id="rId3" Type="http://schemas.openxmlformats.org/officeDocument/2006/relationships/image" Target="../media/image89.svg"/><Relationship Id="rId21" Type="http://schemas.openxmlformats.org/officeDocument/2006/relationships/image" Target="../media/image36.svg"/><Relationship Id="rId7" Type="http://schemas.openxmlformats.org/officeDocument/2006/relationships/image" Target="../media/image18.png"/><Relationship Id="rId12" Type="http://schemas.openxmlformats.org/officeDocument/2006/relationships/image" Target="../media/image33.png"/><Relationship Id="rId17" Type="http://schemas.openxmlformats.org/officeDocument/2006/relationships/image" Target="../media/image48.svg"/><Relationship Id="rId2" Type="http://schemas.openxmlformats.org/officeDocument/2006/relationships/image" Target="../media/image24.png"/><Relationship Id="rId16" Type="http://schemas.openxmlformats.org/officeDocument/2006/relationships/image" Target="../media/image4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3.png"/><Relationship Id="rId5" Type="http://schemas.openxmlformats.org/officeDocument/2006/relationships/image" Target="../media/image7.png"/><Relationship Id="rId15" Type="http://schemas.openxmlformats.org/officeDocument/2006/relationships/image" Target="../media/image40.svg"/><Relationship Id="rId10" Type="http://schemas.openxmlformats.org/officeDocument/2006/relationships/image" Target="../media/image30.png"/><Relationship Id="rId19" Type="http://schemas.openxmlformats.org/officeDocument/2006/relationships/image" Target="../media/image46.sv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18" Type="http://schemas.openxmlformats.org/officeDocument/2006/relationships/image" Target="../media/image46.svg"/><Relationship Id="rId3" Type="http://schemas.openxmlformats.org/officeDocument/2006/relationships/image" Target="../media/image94.svg"/><Relationship Id="rId7" Type="http://schemas.openxmlformats.org/officeDocument/2006/relationships/image" Target="../media/image8.sv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image" Target="../media/image24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image" Target="../media/image31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19.svg"/><Relationship Id="rId14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24.png"/><Relationship Id="rId21" Type="http://schemas.openxmlformats.org/officeDocument/2006/relationships/image" Target="../media/image36.svg"/><Relationship Id="rId7" Type="http://schemas.openxmlformats.org/officeDocument/2006/relationships/image" Target="../media/image8.svg"/><Relationship Id="rId12" Type="http://schemas.openxmlformats.org/officeDocument/2006/relationships/image" Target="../media/image39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34.svg"/><Relationship Id="rId10" Type="http://schemas.openxmlformats.org/officeDocument/2006/relationships/image" Target="../media/image6.png"/><Relationship Id="rId19" Type="http://schemas.openxmlformats.org/officeDocument/2006/relationships/image" Target="../media/image46.svg"/><Relationship Id="rId4" Type="http://schemas.openxmlformats.org/officeDocument/2006/relationships/image" Target="../media/image94.svg"/><Relationship Id="rId9" Type="http://schemas.openxmlformats.org/officeDocument/2006/relationships/image" Target="../media/image19.svg"/><Relationship Id="rId1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18" Type="http://schemas.openxmlformats.org/officeDocument/2006/relationships/image" Target="../media/image40.svg"/><Relationship Id="rId3" Type="http://schemas.openxmlformats.org/officeDocument/2006/relationships/image" Target="../media/image25.svg"/><Relationship Id="rId7" Type="http://schemas.openxmlformats.org/officeDocument/2006/relationships/image" Target="../media/image8.svg"/><Relationship Id="rId12" Type="http://schemas.openxmlformats.org/officeDocument/2006/relationships/image" Target="../media/image46.sv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2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5.png"/><Relationship Id="rId5" Type="http://schemas.openxmlformats.org/officeDocument/2006/relationships/image" Target="../media/image6.png"/><Relationship Id="rId15" Type="http://schemas.openxmlformats.org/officeDocument/2006/relationships/image" Target="../media/image31.png"/><Relationship Id="rId10" Type="http://schemas.openxmlformats.org/officeDocument/2006/relationships/image" Target="../media/image30.png"/><Relationship Id="rId19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19.svg"/><Relationship Id="rId1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9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9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9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9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1.png"/><Relationship Id="rId18" Type="http://schemas.openxmlformats.org/officeDocument/2006/relationships/image" Target="../media/image14.sv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3.png"/><Relationship Id="rId2" Type="http://schemas.openxmlformats.org/officeDocument/2006/relationships/image" Target="../media/image17.png"/><Relationship Id="rId16" Type="http://schemas.openxmlformats.org/officeDocument/2006/relationships/image" Target="../media/image4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9.svg"/><Relationship Id="rId19" Type="http://schemas.openxmlformats.org/officeDocument/2006/relationships/image" Target="../media/image15.png"/><Relationship Id="rId4" Type="http://schemas.openxmlformats.org/officeDocument/2006/relationships/image" Target="../media/image25.svg"/><Relationship Id="rId9" Type="http://schemas.openxmlformats.org/officeDocument/2006/relationships/image" Target="../media/image18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1DACC-7706-3515-C2D4-D633010E45FB}"/>
              </a:ext>
            </a:extLst>
          </p:cNvPr>
          <p:cNvSpPr/>
          <p:nvPr/>
        </p:nvSpPr>
        <p:spPr>
          <a:xfrm>
            <a:off x="42808" y="5679030"/>
            <a:ext cx="12191999" cy="1187532"/>
          </a:xfrm>
          <a:custGeom>
            <a:avLst/>
            <a:gdLst>
              <a:gd name="connsiteX0" fmla="*/ 0 w 12191999"/>
              <a:gd name="connsiteY0" fmla="*/ 0 h 1187532"/>
              <a:gd name="connsiteX1" fmla="*/ 12191999 w 12191999"/>
              <a:gd name="connsiteY1" fmla="*/ 0 h 1187532"/>
              <a:gd name="connsiteX2" fmla="*/ 12191999 w 12191999"/>
              <a:gd name="connsiteY2" fmla="*/ 1187532 h 1187532"/>
              <a:gd name="connsiteX3" fmla="*/ 0 w 12191999"/>
              <a:gd name="connsiteY3" fmla="*/ 1187532 h 1187532"/>
              <a:gd name="connsiteX4" fmla="*/ 0 w 12191999"/>
              <a:gd name="connsiteY4" fmla="*/ 0 h 11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187532" fill="none" extrusionOk="0">
                <a:moveTo>
                  <a:pt x="0" y="0"/>
                </a:moveTo>
                <a:cubicBezTo>
                  <a:pt x="5332949" y="-149972"/>
                  <a:pt x="10370764" y="85198"/>
                  <a:pt x="12191999" y="0"/>
                </a:cubicBezTo>
                <a:cubicBezTo>
                  <a:pt x="12279597" y="378964"/>
                  <a:pt x="12230514" y="624437"/>
                  <a:pt x="12191999" y="1187532"/>
                </a:cubicBezTo>
                <a:cubicBezTo>
                  <a:pt x="8627167" y="1278908"/>
                  <a:pt x="2189380" y="1181475"/>
                  <a:pt x="0" y="1187532"/>
                </a:cubicBezTo>
                <a:cubicBezTo>
                  <a:pt x="68733" y="939361"/>
                  <a:pt x="-84004" y="584051"/>
                  <a:pt x="0" y="0"/>
                </a:cubicBezTo>
                <a:close/>
              </a:path>
              <a:path w="12191999" h="1187532" stroke="0" extrusionOk="0">
                <a:moveTo>
                  <a:pt x="0" y="0"/>
                </a:moveTo>
                <a:cubicBezTo>
                  <a:pt x="4576236" y="-113254"/>
                  <a:pt x="9718622" y="102601"/>
                  <a:pt x="12191999" y="0"/>
                </a:cubicBezTo>
                <a:cubicBezTo>
                  <a:pt x="12153582" y="306287"/>
                  <a:pt x="12292946" y="1042879"/>
                  <a:pt x="12191999" y="1187532"/>
                </a:cubicBezTo>
                <a:cubicBezTo>
                  <a:pt x="7924716" y="1243342"/>
                  <a:pt x="4417109" y="1356490"/>
                  <a:pt x="0" y="1187532"/>
                </a:cubicBezTo>
                <a:cubicBezTo>
                  <a:pt x="-75491" y="809402"/>
                  <a:pt x="-87643" y="443182"/>
                  <a:pt x="0" y="0"/>
                </a:cubicBezTo>
                <a:close/>
              </a:path>
            </a:pathLst>
          </a:custGeom>
          <a:solidFill>
            <a:srgbClr val="AF224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82E3A-83C3-052A-E585-3E0787DBA50D}"/>
              </a:ext>
            </a:extLst>
          </p:cNvPr>
          <p:cNvSpPr txBox="1"/>
          <p:nvPr/>
        </p:nvSpPr>
        <p:spPr>
          <a:xfrm>
            <a:off x="2434440" y="5620987"/>
            <a:ext cx="61058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/>
              </a:rPr>
              <a:t>HVS Annual Meeting 2023, 6 October</a:t>
            </a:r>
            <a:endParaRPr lang="en-US" dirty="0"/>
          </a:p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Valve Research Network meeting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Aortic and Mitral-Tricuspid Valve Database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CFC18A2-A3C2-C72A-8CA9-3F1E0AA05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" r="-49" b="14359"/>
          <a:stretch/>
        </p:blipFill>
        <p:spPr>
          <a:xfrm>
            <a:off x="0" y="624"/>
            <a:ext cx="12193989" cy="567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C4D3153-938D-2FC4-8575-113D1665E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1" y="372322"/>
            <a:ext cx="2743200" cy="7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40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5530170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34056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06717" y="2579704"/>
            <a:ext cx="6063762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Financial Plan</a:t>
            </a:r>
          </a:p>
        </p:txBody>
      </p:sp>
    </p:spTree>
    <p:extLst>
      <p:ext uri="{BB962C8B-B14F-4D97-AF65-F5344CB8AC3E}">
        <p14:creationId xmlns:p14="http://schemas.microsoft.com/office/powerpoint/2010/main" val="157824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4527847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69429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48831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06717" y="2579704"/>
            <a:ext cx="6063762" cy="1325563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Scientific</a:t>
            </a:r>
            <a:r>
              <a:rPr lang="nl-NL" dirty="0">
                <a:solidFill>
                  <a:schemeClr val="bg1"/>
                </a:solidFill>
              </a:rPr>
              <a:t> Update</a:t>
            </a:r>
          </a:p>
        </p:txBody>
      </p:sp>
    </p:spTree>
    <p:extLst>
      <p:ext uri="{BB962C8B-B14F-4D97-AF65-F5344CB8AC3E}">
        <p14:creationId xmlns:p14="http://schemas.microsoft.com/office/powerpoint/2010/main" val="351168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4527847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69429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48831" y="3905267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peat with solid fill">
            <a:extLst>
              <a:ext uri="{FF2B5EF4-FFF2-40B4-BE49-F238E27FC236}">
                <a16:creationId xmlns:a16="http://schemas.microsoft.com/office/drawing/2014/main" id="{735A7643-47BD-7FC4-92C9-3AFF080C50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7260" y="3970066"/>
            <a:ext cx="619200" cy="619200"/>
          </a:xfrm>
          <a:prstGeom prst="rect">
            <a:avLst/>
          </a:prstGeo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F2B81609-CEAF-CF92-AD22-D440C7C0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9" y="-404631"/>
            <a:ext cx="10515600" cy="1325563"/>
          </a:xfrm>
        </p:spPr>
        <p:txBody>
          <a:bodyPr/>
          <a:lstStyle/>
          <a:p>
            <a:r>
              <a:rPr lang="nl-NL" dirty="0" err="1"/>
              <a:t>Published</a:t>
            </a:r>
            <a:r>
              <a:rPr lang="nl-NL" dirty="0"/>
              <a:t> </a:t>
            </a:r>
            <a:r>
              <a:rPr lang="nl-NL" dirty="0" err="1"/>
              <a:t>projects</a:t>
            </a:r>
            <a:endParaRPr lang="nl-NL" dirty="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EFD64A13-C354-937A-972D-2B8C85E28BBC}"/>
              </a:ext>
            </a:extLst>
          </p:cNvPr>
          <p:cNvSpPr txBox="1"/>
          <p:nvPr/>
        </p:nvSpPr>
        <p:spPr>
          <a:xfrm>
            <a:off x="2048608" y="508961"/>
            <a:ext cx="109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2019: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A1242009-AFD7-9C7D-D647-23A3B1C6B743}"/>
              </a:ext>
            </a:extLst>
          </p:cNvPr>
          <p:cNvSpPr txBox="1"/>
          <p:nvPr/>
        </p:nvSpPr>
        <p:spPr>
          <a:xfrm>
            <a:off x="1979097" y="855392"/>
            <a:ext cx="880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de Heer F, Kluin J, et al. AVIATOR: An open international registry to evaluate medical and surgical outcomes of aortic valve insufficiency and ascending aorta aneurysm. J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Thorac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Cardiovasc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Surg. 2019;157(6):2202–2211.e7.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Lansac</a:t>
            </a:r>
            <a:r>
              <a:rPr lang="en-US" sz="1600" dirty="0"/>
              <a:t> E, </a:t>
            </a:r>
            <a:r>
              <a:rPr lang="en-US" sz="1600" dirty="0" err="1"/>
              <a:t>Youssefi</a:t>
            </a:r>
            <a:r>
              <a:rPr lang="en-US" sz="1600" dirty="0"/>
              <a:t> P, et al. Aortic Valve Surgery in Nonelderly Patients: Insights Gained From AVIATOR. </a:t>
            </a:r>
            <a:r>
              <a:rPr lang="en-US" sz="1600" dirty="0" err="1"/>
              <a:t>Semin</a:t>
            </a:r>
            <a:r>
              <a:rPr lang="en-US" sz="1600" dirty="0"/>
              <a:t> </a:t>
            </a:r>
            <a:r>
              <a:rPr lang="en-US" sz="1600" dirty="0" err="1"/>
              <a:t>Thorac</a:t>
            </a:r>
            <a:r>
              <a:rPr lang="en-US" sz="1600" dirty="0"/>
              <a:t> </a:t>
            </a:r>
            <a:r>
              <a:rPr lang="en-US" sz="1600" dirty="0" err="1"/>
              <a:t>Cardiovasc</a:t>
            </a:r>
            <a:r>
              <a:rPr lang="en-US" sz="1600" dirty="0"/>
              <a:t> Surg. 2019;31(4):643–649.</a:t>
            </a:r>
          </a:p>
          <a:p>
            <a:endParaRPr lang="nl-NL" sz="1600" dirty="0"/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151ACCD8-6376-D7EF-E317-1B33E0A8F446}"/>
              </a:ext>
            </a:extLst>
          </p:cNvPr>
          <p:cNvSpPr txBox="1"/>
          <p:nvPr/>
        </p:nvSpPr>
        <p:spPr>
          <a:xfrm>
            <a:off x="2048608" y="2119527"/>
            <a:ext cx="109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2022: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DB70D8B6-6516-3D8C-6121-1CEB411CF9CA}"/>
              </a:ext>
            </a:extLst>
          </p:cNvPr>
          <p:cNvSpPr txBox="1"/>
          <p:nvPr/>
        </p:nvSpPr>
        <p:spPr>
          <a:xfrm>
            <a:off x="1969761" y="2497245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Chauvette</a:t>
            </a:r>
            <a:r>
              <a:rPr lang="en-US" sz="1600" dirty="0"/>
              <a:t> V, El-</a:t>
            </a:r>
            <a:r>
              <a:rPr lang="en-US" sz="1600" dirty="0" err="1"/>
              <a:t>Hamamsy</a:t>
            </a:r>
            <a:r>
              <a:rPr lang="en-US" sz="1600" dirty="0"/>
              <a:t>, I. Outcomes of valve-sparing surgery in heritable aortic disorders: results from the AVIATOR Registry. </a:t>
            </a:r>
            <a:r>
              <a:rPr lang="en-US" sz="1600" i="1" dirty="0" err="1"/>
              <a:t>Eur</a:t>
            </a:r>
            <a:r>
              <a:rPr lang="en-US" sz="1600" i="1" dirty="0"/>
              <a:t> J </a:t>
            </a:r>
            <a:r>
              <a:rPr lang="en-US" sz="1600" i="1" dirty="0" err="1"/>
              <a:t>Cardiothorac</a:t>
            </a:r>
            <a:r>
              <a:rPr lang="en-US" sz="1600" i="1" dirty="0"/>
              <a:t> </a:t>
            </a:r>
            <a:r>
              <a:rPr lang="en-US" sz="1600" i="1" dirty="0" err="1"/>
              <a:t>Surg</a:t>
            </a:r>
            <a:r>
              <a:rPr lang="en-US" sz="1600" dirty="0"/>
              <a:t> 2022; ezac366.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Gofus</a:t>
            </a:r>
            <a:r>
              <a:rPr lang="en-US" sz="1600" dirty="0"/>
              <a:t> J, </a:t>
            </a:r>
            <a:r>
              <a:rPr lang="en-US" sz="1600" dirty="0" err="1"/>
              <a:t>Vojáċek</a:t>
            </a:r>
            <a:r>
              <a:rPr lang="en-US" sz="1600" dirty="0"/>
              <a:t>, J. Comparison of </a:t>
            </a:r>
            <a:r>
              <a:rPr lang="en-US" sz="1600" dirty="0" err="1"/>
              <a:t>bicuspidization</a:t>
            </a:r>
            <a:r>
              <a:rPr lang="en-US" sz="1600" dirty="0"/>
              <a:t> and Ross procedure in the treatment of </a:t>
            </a:r>
            <a:r>
              <a:rPr lang="en-US" sz="1600" dirty="0" err="1"/>
              <a:t>unicuspid</a:t>
            </a:r>
            <a:r>
              <a:rPr lang="en-US" sz="1600" dirty="0"/>
              <a:t> aortic valve disease in adults – Insight from the AVIATOR registry. </a:t>
            </a:r>
            <a:r>
              <a:rPr lang="en-US" sz="1600" i="1" dirty="0"/>
              <a:t>Front. </a:t>
            </a:r>
            <a:r>
              <a:rPr lang="en-US" sz="1600" i="1" dirty="0" err="1"/>
              <a:t>Cardiovasc</a:t>
            </a:r>
            <a:r>
              <a:rPr lang="en-US" sz="1600" i="1" dirty="0"/>
              <a:t>. Med. (2022) 9:900426. </a:t>
            </a:r>
            <a:r>
              <a:rPr lang="en-US" sz="1600" i="1" dirty="0" err="1"/>
              <a:t>doi</a:t>
            </a:r>
            <a:r>
              <a:rPr lang="en-US" sz="1600" i="1" dirty="0"/>
              <a:t>: 10.3389/fcvm.2022.900426</a:t>
            </a:r>
          </a:p>
        </p:txBody>
      </p:sp>
      <p:sp>
        <p:nvSpPr>
          <p:cNvPr id="33" name="TextBox 41">
            <a:extLst>
              <a:ext uri="{FF2B5EF4-FFF2-40B4-BE49-F238E27FC236}">
                <a16:creationId xmlns:a16="http://schemas.microsoft.com/office/drawing/2014/main" id="{50B339B7-7EBB-99F6-CF44-8D9DF2F2B516}"/>
              </a:ext>
            </a:extLst>
          </p:cNvPr>
          <p:cNvSpPr txBox="1"/>
          <p:nvPr/>
        </p:nvSpPr>
        <p:spPr>
          <a:xfrm>
            <a:off x="2048608" y="3708997"/>
            <a:ext cx="109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2023:</a:t>
            </a:r>
          </a:p>
        </p:txBody>
      </p:sp>
      <p:sp>
        <p:nvSpPr>
          <p:cNvPr id="35" name="TextBox 42">
            <a:extLst>
              <a:ext uri="{FF2B5EF4-FFF2-40B4-BE49-F238E27FC236}">
                <a16:creationId xmlns:a16="http://schemas.microsoft.com/office/drawing/2014/main" id="{021AC819-9C00-8FE8-EC1A-4AEFE11DD433}"/>
              </a:ext>
            </a:extLst>
          </p:cNvPr>
          <p:cNvSpPr txBox="1"/>
          <p:nvPr/>
        </p:nvSpPr>
        <p:spPr>
          <a:xfrm>
            <a:off x="2048608" y="4057233"/>
            <a:ext cx="8801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Arabkhani</a:t>
            </a:r>
            <a:r>
              <a:rPr lang="nl-NL" sz="1600" dirty="0"/>
              <a:t> B, </a:t>
            </a:r>
            <a:r>
              <a:rPr lang="nl-NL" sz="1600" dirty="0" err="1"/>
              <a:t>Klautz</a:t>
            </a:r>
            <a:r>
              <a:rPr lang="nl-NL" sz="1600" dirty="0"/>
              <a:t> RJM, de Heer F, De </a:t>
            </a:r>
            <a:r>
              <a:rPr lang="nl-NL" sz="1600" dirty="0" err="1"/>
              <a:t>Kerchove</a:t>
            </a:r>
            <a:r>
              <a:rPr lang="nl-NL" sz="1600" dirty="0"/>
              <a:t> L, El </a:t>
            </a:r>
            <a:r>
              <a:rPr lang="nl-NL" sz="1600" dirty="0" err="1"/>
              <a:t>Khoury</a:t>
            </a:r>
            <a:r>
              <a:rPr lang="nl-NL" sz="1600" dirty="0"/>
              <a:t> G, </a:t>
            </a:r>
            <a:r>
              <a:rPr lang="nl-NL" sz="1600" dirty="0" err="1"/>
              <a:t>Lansac</a:t>
            </a:r>
            <a:r>
              <a:rPr lang="nl-NL" sz="1600" dirty="0"/>
              <a:t> E et al. A </a:t>
            </a:r>
            <a:r>
              <a:rPr lang="nl-NL" sz="1600" dirty="0" err="1"/>
              <a:t>multicentre</a:t>
            </a:r>
            <a:r>
              <a:rPr lang="nl-NL" sz="1600" dirty="0"/>
              <a:t>, </a:t>
            </a:r>
            <a:r>
              <a:rPr lang="nl-NL" sz="1600" dirty="0" err="1"/>
              <a:t>propensity</a:t>
            </a:r>
            <a:r>
              <a:rPr lang="nl-NL" sz="1600" dirty="0"/>
              <a:t> score </a:t>
            </a:r>
            <a:r>
              <a:rPr lang="nl-NL" sz="1600" dirty="0" err="1"/>
              <a:t>matched</a:t>
            </a:r>
            <a:r>
              <a:rPr lang="nl-NL" sz="1600" dirty="0"/>
              <a:t> analysis </a:t>
            </a:r>
            <a:r>
              <a:rPr lang="nl-NL" sz="1600" dirty="0" err="1"/>
              <a:t>comparing</a:t>
            </a:r>
            <a:r>
              <a:rPr lang="nl-NL" sz="1600" dirty="0"/>
              <a:t> a </a:t>
            </a:r>
            <a:r>
              <a:rPr lang="nl-NL" sz="1600" dirty="0" err="1"/>
              <a:t>valve</a:t>
            </a:r>
            <a:r>
              <a:rPr lang="nl-NL" sz="1600" dirty="0"/>
              <a:t>-sparing approach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valve</a:t>
            </a:r>
            <a:r>
              <a:rPr lang="nl-NL" sz="1600" dirty="0"/>
              <a:t> </a:t>
            </a:r>
            <a:r>
              <a:rPr lang="nl-NL" sz="1600" dirty="0" err="1"/>
              <a:t>replacement</a:t>
            </a:r>
            <a:r>
              <a:rPr lang="nl-NL" sz="1600" dirty="0"/>
              <a:t> in </a:t>
            </a:r>
            <a:r>
              <a:rPr lang="nl-NL" sz="1600" dirty="0" err="1"/>
              <a:t>aortic</a:t>
            </a:r>
            <a:r>
              <a:rPr lang="nl-NL" sz="1600" dirty="0"/>
              <a:t> root </a:t>
            </a:r>
            <a:r>
              <a:rPr lang="nl-NL" sz="1600" dirty="0" err="1"/>
              <a:t>aneurysm</a:t>
            </a:r>
            <a:r>
              <a:rPr lang="nl-NL" sz="1600" dirty="0"/>
              <a:t>: </a:t>
            </a:r>
            <a:r>
              <a:rPr lang="nl-NL" sz="1600" dirty="0" err="1"/>
              <a:t>Insight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AVIATOR database. </a:t>
            </a:r>
            <a:r>
              <a:rPr lang="nl-NL" sz="1600" dirty="0" err="1"/>
              <a:t>Eur</a:t>
            </a:r>
            <a:r>
              <a:rPr lang="nl-NL" sz="1600" dirty="0"/>
              <a:t> J </a:t>
            </a:r>
            <a:r>
              <a:rPr lang="nl-NL" sz="1600" dirty="0" err="1"/>
              <a:t>Cardiothorac</a:t>
            </a:r>
            <a:r>
              <a:rPr lang="nl-NL" sz="1600" dirty="0"/>
              <a:t> </a:t>
            </a:r>
            <a:r>
              <a:rPr lang="nl-NL" sz="1600" dirty="0" err="1"/>
              <a:t>Surg</a:t>
            </a:r>
            <a:r>
              <a:rPr lang="nl-NL" sz="1600" dirty="0"/>
              <a:t> 2023; doi:10.1093/</a:t>
            </a:r>
            <a:r>
              <a:rPr lang="nl-NL" sz="1600" dirty="0" err="1"/>
              <a:t>ejcts</a:t>
            </a:r>
            <a:r>
              <a:rPr lang="nl-NL" sz="1600" dirty="0"/>
              <a:t>/ezac514.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Van Hoof L, </a:t>
            </a:r>
            <a:r>
              <a:rPr lang="en-US" sz="1600" dirty="0" err="1"/>
              <a:t>Lamberigts</a:t>
            </a:r>
            <a:r>
              <a:rPr lang="en-US" sz="1600" dirty="0"/>
              <a:t> M, </a:t>
            </a:r>
            <a:r>
              <a:rPr lang="en-US" sz="1600" dirty="0" err="1"/>
              <a:t>Noé</a:t>
            </a:r>
            <a:r>
              <a:rPr lang="en-US" sz="1600" dirty="0"/>
              <a:t> D, et al. Matched comparison between external aortic root support and valve-sparing root replacement. Heart January 17, 2023. </a:t>
            </a:r>
            <a:r>
              <a:rPr lang="nl-NL" sz="1600" dirty="0"/>
              <a:t>doi:10.1136/ heartjnl-2022-321840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 </a:t>
            </a:r>
            <a:r>
              <a:rPr lang="en-US" sz="1600" dirty="0" err="1"/>
              <a:t>Mathari</a:t>
            </a:r>
            <a:r>
              <a:rPr lang="en-US" sz="1600" dirty="0"/>
              <a:t> S, </a:t>
            </a:r>
            <a:r>
              <a:rPr lang="en-US" sz="1600" dirty="0" err="1"/>
              <a:t>Boulidam</a:t>
            </a:r>
            <a:r>
              <a:rPr lang="en-US" sz="1600" dirty="0"/>
              <a:t> N, de </a:t>
            </a:r>
            <a:r>
              <a:rPr lang="en-US" sz="1600" dirty="0" err="1"/>
              <a:t>Heer</a:t>
            </a:r>
            <a:r>
              <a:rPr lang="en-US" sz="1600" dirty="0"/>
              <a:t> F, de </a:t>
            </a:r>
            <a:r>
              <a:rPr lang="en-US" sz="1600" dirty="0" err="1"/>
              <a:t>Kerchove</a:t>
            </a:r>
            <a:r>
              <a:rPr lang="en-US" sz="1600" dirty="0"/>
              <a:t> L, </a:t>
            </a:r>
            <a:r>
              <a:rPr lang="en-US" sz="1600" dirty="0" err="1"/>
              <a:t>Schäfers</a:t>
            </a:r>
            <a:r>
              <a:rPr lang="en-US" sz="1600" dirty="0"/>
              <a:t> HJ, </a:t>
            </a:r>
            <a:r>
              <a:rPr lang="en-US" sz="1600" dirty="0" err="1"/>
              <a:t>Lansac</a:t>
            </a:r>
            <a:r>
              <a:rPr lang="en-US" sz="1600" dirty="0"/>
              <a:t> E, </a:t>
            </a:r>
            <a:r>
              <a:rPr lang="en-US" sz="1600" dirty="0" err="1"/>
              <a:t>Twisk</a:t>
            </a:r>
            <a:r>
              <a:rPr lang="en-US" sz="1600" dirty="0"/>
              <a:t> JWR, </a:t>
            </a:r>
            <a:r>
              <a:rPr lang="en-US" sz="1600" dirty="0" err="1"/>
              <a:t>Kluin</a:t>
            </a:r>
            <a:r>
              <a:rPr lang="en-US" sz="1600" dirty="0"/>
              <a:t> J; Aortic Valve Research Network Investigators. Surgical outcomes of aortic valve repair for specific aortic valve cusp characteristics; retraction, calcification, and fenestration. J </a:t>
            </a:r>
            <a:r>
              <a:rPr lang="en-US" sz="1600" dirty="0" err="1"/>
              <a:t>Thorac</a:t>
            </a:r>
            <a:r>
              <a:rPr lang="en-US" sz="1600" dirty="0"/>
              <a:t> </a:t>
            </a:r>
            <a:r>
              <a:rPr lang="en-US" sz="1600" dirty="0" err="1"/>
              <a:t>Cardiovasc</a:t>
            </a:r>
            <a:r>
              <a:rPr lang="en-US" sz="1600" dirty="0"/>
              <a:t> Surg. 2023 May 26:S0022-5223(23)00444-0. </a:t>
            </a:r>
            <a:r>
              <a:rPr lang="en-US" sz="1600" dirty="0" err="1"/>
              <a:t>doi</a:t>
            </a:r>
            <a:r>
              <a:rPr lang="en-US" sz="1600" dirty="0"/>
              <a:t>: 10.1016/j.jtcvs.2023.05.020. </a:t>
            </a:r>
            <a:r>
              <a:rPr lang="en-US" sz="1600" dirty="0" err="1"/>
              <a:t>Epub</a:t>
            </a:r>
            <a:r>
              <a:rPr lang="en-US" sz="1600" dirty="0"/>
              <a:t> ahead of print. PMID: 37244390.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5458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4527847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69429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48831" y="3905267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peat with solid fill">
            <a:extLst>
              <a:ext uri="{FF2B5EF4-FFF2-40B4-BE49-F238E27FC236}">
                <a16:creationId xmlns:a16="http://schemas.microsoft.com/office/drawing/2014/main" id="{735A7643-47BD-7FC4-92C9-3AFF080C50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7260" y="3970066"/>
            <a:ext cx="619200" cy="6192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504933C9-B496-2B55-3386-806C09AE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9" y="373489"/>
            <a:ext cx="10515600" cy="1325563"/>
          </a:xfrm>
        </p:spPr>
        <p:txBody>
          <a:bodyPr/>
          <a:lstStyle/>
          <a:p>
            <a:r>
              <a:rPr lang="nl-NL" dirty="0" err="1"/>
              <a:t>Ongoing</a:t>
            </a:r>
            <a:r>
              <a:rPr lang="nl-NL" dirty="0"/>
              <a:t> Research </a:t>
            </a:r>
            <a:r>
              <a:rPr lang="nl-NL" dirty="0" err="1"/>
              <a:t>Projects</a:t>
            </a:r>
            <a:endParaRPr lang="nl-NL" dirty="0"/>
          </a:p>
        </p:txBody>
      </p:sp>
      <p:graphicFrame>
        <p:nvGraphicFramePr>
          <p:cNvPr id="13" name="Tabel 4">
            <a:extLst>
              <a:ext uri="{FF2B5EF4-FFF2-40B4-BE49-F238E27FC236}">
                <a16:creationId xmlns:a16="http://schemas.microsoft.com/office/drawing/2014/main" id="{E19E4954-AE46-04A1-745D-8DE63862A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46339"/>
              </p:ext>
            </p:extLst>
          </p:nvPr>
        </p:nvGraphicFramePr>
        <p:xfrm>
          <a:off x="1488729" y="1679845"/>
          <a:ext cx="10858499" cy="442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854">
                  <a:extLst>
                    <a:ext uri="{9D8B030D-6E8A-4147-A177-3AD203B41FA5}">
                      <a16:colId xmlns:a16="http://schemas.microsoft.com/office/drawing/2014/main" val="208459265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2904706442"/>
                    </a:ext>
                  </a:extLst>
                </a:gridCol>
                <a:gridCol w="7132988">
                  <a:extLst>
                    <a:ext uri="{9D8B030D-6E8A-4147-A177-3AD203B41FA5}">
                      <a16:colId xmlns:a16="http://schemas.microsoft.com/office/drawing/2014/main" val="422624727"/>
                    </a:ext>
                  </a:extLst>
                </a:gridCol>
                <a:gridCol w="542696">
                  <a:extLst>
                    <a:ext uri="{9D8B030D-6E8A-4147-A177-3AD203B41FA5}">
                      <a16:colId xmlns:a16="http://schemas.microsoft.com/office/drawing/2014/main" val="1474735657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Pouya Youssefi  Emmanuel Lansac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Title: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Aortic valve repair using external aortic ring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annuloplasty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 a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multicentric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 analysis of outcomes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733894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Data extraction: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November 2018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988694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Ready for submission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9031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Frederiek de Heer  Jolanda Kluin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artificial intelligence to predict the best surgical strategy in patients with aortic valve regurgitation of aortic aneurysm. Insights from the Heart Valve Society Aortic Valve Database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35105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2758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Presented at HVS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691920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44749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95437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530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4527847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69429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48831" y="3905267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peat with solid fill">
            <a:extLst>
              <a:ext uri="{FF2B5EF4-FFF2-40B4-BE49-F238E27FC236}">
                <a16:creationId xmlns:a16="http://schemas.microsoft.com/office/drawing/2014/main" id="{735A7643-47BD-7FC4-92C9-3AFF080C50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7260" y="3970066"/>
            <a:ext cx="619200" cy="6192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9474C13E-8537-6431-E2C4-59F5731D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9" y="373489"/>
            <a:ext cx="10515600" cy="1325563"/>
          </a:xfrm>
        </p:spPr>
        <p:txBody>
          <a:bodyPr/>
          <a:lstStyle/>
          <a:p>
            <a:r>
              <a:rPr lang="nl-NL" dirty="0" err="1"/>
              <a:t>Ongoing</a:t>
            </a:r>
            <a:r>
              <a:rPr lang="nl-NL" dirty="0"/>
              <a:t> Research </a:t>
            </a:r>
            <a:r>
              <a:rPr lang="nl-NL" dirty="0" err="1"/>
              <a:t>Projects</a:t>
            </a:r>
            <a:endParaRPr lang="nl-NL" dirty="0"/>
          </a:p>
        </p:txBody>
      </p:sp>
      <p:graphicFrame>
        <p:nvGraphicFramePr>
          <p:cNvPr id="13" name="Tabel 4">
            <a:extLst>
              <a:ext uri="{FF2B5EF4-FFF2-40B4-BE49-F238E27FC236}">
                <a16:creationId xmlns:a16="http://schemas.microsoft.com/office/drawing/2014/main" id="{7AA97FEB-8BEF-3F9D-2EA2-19367E399A51}"/>
              </a:ext>
            </a:extLst>
          </p:cNvPr>
          <p:cNvGraphicFramePr>
            <a:graphicFrameLocks noGrp="1"/>
          </p:cNvGraphicFramePr>
          <p:nvPr/>
        </p:nvGraphicFramePr>
        <p:xfrm>
          <a:off x="1474846" y="1699052"/>
          <a:ext cx="10858499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854">
                  <a:extLst>
                    <a:ext uri="{9D8B030D-6E8A-4147-A177-3AD203B41FA5}">
                      <a16:colId xmlns:a16="http://schemas.microsoft.com/office/drawing/2014/main" val="208459265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2904706442"/>
                    </a:ext>
                  </a:extLst>
                </a:gridCol>
                <a:gridCol w="7132988">
                  <a:extLst>
                    <a:ext uri="{9D8B030D-6E8A-4147-A177-3AD203B41FA5}">
                      <a16:colId xmlns:a16="http://schemas.microsoft.com/office/drawing/2014/main" val="422624727"/>
                    </a:ext>
                  </a:extLst>
                </a:gridCol>
                <a:gridCol w="542696">
                  <a:extLst>
                    <a:ext uri="{9D8B030D-6E8A-4147-A177-3AD203B41FA5}">
                      <a16:colId xmlns:a16="http://schemas.microsoft.com/office/drawing/2014/main" val="147473565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Matteo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Pettinari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Peter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Verbrugghe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Laurent de Kerchove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of preoperative aortic regurgitation and leaflet repair on immediate and long term outcomes of valve sparing root replacement in patient with TAV.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351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2758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Writing manuscript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69192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Erwan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Salaun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Philippe Pibarot  Ismail El-Hamamsy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One-year clinical and hemodynamic outcomes in patients treated for aortic insufficiency and ascending aorta aneurysm. The one-year flight of AVIATOR.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4474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April 2020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95437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Waiting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response of participating centers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64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717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418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492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8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4527847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69429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48831" y="3905267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peat with solid fill">
            <a:extLst>
              <a:ext uri="{FF2B5EF4-FFF2-40B4-BE49-F238E27FC236}">
                <a16:creationId xmlns:a16="http://schemas.microsoft.com/office/drawing/2014/main" id="{735A7643-47BD-7FC4-92C9-3AFF080C50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7260" y="3970066"/>
            <a:ext cx="619200" cy="6192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737677FC-A4AD-5F7B-2D4F-58BE2DD4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9" y="373489"/>
            <a:ext cx="10515600" cy="1325563"/>
          </a:xfrm>
        </p:spPr>
        <p:txBody>
          <a:bodyPr/>
          <a:lstStyle/>
          <a:p>
            <a:r>
              <a:rPr lang="nl-NL" dirty="0" err="1"/>
              <a:t>Ongoing</a:t>
            </a:r>
            <a:r>
              <a:rPr lang="nl-NL" dirty="0"/>
              <a:t> Research </a:t>
            </a:r>
            <a:r>
              <a:rPr lang="nl-NL" dirty="0" err="1"/>
              <a:t>Projects</a:t>
            </a:r>
            <a:endParaRPr lang="nl-NL" dirty="0"/>
          </a:p>
        </p:txBody>
      </p:sp>
      <p:graphicFrame>
        <p:nvGraphicFramePr>
          <p:cNvPr id="13" name="Tabel 4">
            <a:extLst>
              <a:ext uri="{FF2B5EF4-FFF2-40B4-BE49-F238E27FC236}">
                <a16:creationId xmlns:a16="http://schemas.microsoft.com/office/drawing/2014/main" id="{8A700791-156A-7B9D-FAE5-C23DBEDDD91E}"/>
              </a:ext>
            </a:extLst>
          </p:cNvPr>
          <p:cNvGraphicFramePr>
            <a:graphicFrameLocks noGrp="1"/>
          </p:cNvGraphicFramePr>
          <p:nvPr/>
        </p:nvGraphicFramePr>
        <p:xfrm>
          <a:off x="1576998" y="1826640"/>
          <a:ext cx="10858499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854">
                  <a:extLst>
                    <a:ext uri="{9D8B030D-6E8A-4147-A177-3AD203B41FA5}">
                      <a16:colId xmlns:a16="http://schemas.microsoft.com/office/drawing/2014/main" val="208459265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2904706442"/>
                    </a:ext>
                  </a:extLst>
                </a:gridCol>
                <a:gridCol w="7132988">
                  <a:extLst>
                    <a:ext uri="{9D8B030D-6E8A-4147-A177-3AD203B41FA5}">
                      <a16:colId xmlns:a16="http://schemas.microsoft.com/office/drawing/2014/main" val="422624727"/>
                    </a:ext>
                  </a:extLst>
                </a:gridCol>
                <a:gridCol w="542696">
                  <a:extLst>
                    <a:ext uri="{9D8B030D-6E8A-4147-A177-3AD203B41FA5}">
                      <a16:colId xmlns:a16="http://schemas.microsoft.com/office/drawing/2014/main" val="1474735657"/>
                    </a:ext>
                  </a:extLst>
                </a:gridCol>
              </a:tblGrid>
              <a:tr h="367200">
                <a:tc row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Mariya Saddiqa Marianna Buonocore Peter Verbrugghe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Aortic valve repair and replacement in patients affected by infective endocarditis: short and mid-term results from the AVIATOR Registry.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447491"/>
                  </a:ext>
                </a:extLst>
              </a:tr>
              <a:tr h="367200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July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latin typeface="+mn-lt"/>
                        </a:rPr>
                        <a:t> 2021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95437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Analyzing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latin typeface="+mn-lt"/>
                        </a:rPr>
                        <a:t> data</a:t>
                      </a:r>
                    </a:p>
                    <a:p>
                      <a:r>
                        <a:rPr lang="nl-NL" sz="14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6479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Anahita Noruzi</a:t>
                      </a:r>
                    </a:p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Hanneke Takkenberg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Aortic Valve repair in adults: determinants of surgical techniques and clinical outcome from the AVIATOR registry.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71779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2021 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41874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Analyzing data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4928345"/>
                  </a:ext>
                </a:extLst>
              </a:tr>
              <a:tr h="229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701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193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4527847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69429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48831" y="3905267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peat with solid fill">
            <a:extLst>
              <a:ext uri="{FF2B5EF4-FFF2-40B4-BE49-F238E27FC236}">
                <a16:creationId xmlns:a16="http://schemas.microsoft.com/office/drawing/2014/main" id="{735A7643-47BD-7FC4-92C9-3AFF080C50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7260" y="3970066"/>
            <a:ext cx="619200" cy="6192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95D5F913-01B2-86A9-21DC-F5E097AC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9" y="373489"/>
            <a:ext cx="10515600" cy="1325563"/>
          </a:xfrm>
        </p:spPr>
        <p:txBody>
          <a:bodyPr/>
          <a:lstStyle/>
          <a:p>
            <a:r>
              <a:rPr lang="nl-NL" dirty="0" err="1"/>
              <a:t>Ongoing</a:t>
            </a:r>
            <a:r>
              <a:rPr lang="nl-NL" dirty="0"/>
              <a:t> Research </a:t>
            </a:r>
            <a:r>
              <a:rPr lang="nl-NL" dirty="0" err="1"/>
              <a:t>Projects</a:t>
            </a:r>
            <a:endParaRPr lang="nl-NL" dirty="0"/>
          </a:p>
        </p:txBody>
      </p:sp>
      <p:graphicFrame>
        <p:nvGraphicFramePr>
          <p:cNvPr id="13" name="Table 31">
            <a:extLst>
              <a:ext uri="{FF2B5EF4-FFF2-40B4-BE49-F238E27FC236}">
                <a16:creationId xmlns:a16="http://schemas.microsoft.com/office/drawing/2014/main" id="{B1658ED7-7160-7724-3BCC-8A674E2403C5}"/>
              </a:ext>
            </a:extLst>
          </p:cNvPr>
          <p:cNvGraphicFramePr>
            <a:graphicFrameLocks noGrp="1"/>
          </p:cNvGraphicFramePr>
          <p:nvPr/>
        </p:nvGraphicFramePr>
        <p:xfrm>
          <a:off x="1617561" y="1592145"/>
          <a:ext cx="10315803" cy="3347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854">
                  <a:extLst>
                    <a:ext uri="{9D8B030D-6E8A-4147-A177-3AD203B41FA5}">
                      <a16:colId xmlns:a16="http://schemas.microsoft.com/office/drawing/2014/main" val="2699587645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1309108876"/>
                    </a:ext>
                  </a:extLst>
                </a:gridCol>
                <a:gridCol w="7132988">
                  <a:extLst>
                    <a:ext uri="{9D8B030D-6E8A-4147-A177-3AD203B41FA5}">
                      <a16:colId xmlns:a16="http://schemas.microsoft.com/office/drawing/2014/main" val="755682096"/>
                    </a:ext>
                  </a:extLst>
                </a:gridCol>
              </a:tblGrid>
              <a:tr h="5264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Shanti Khargi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Hanneke Takkenberg Pepijn Grashuis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cusp fusion and commissural orientation as a predicting factor of aortic valve repair failure in patients with bicuspid aortic valves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126589"/>
                  </a:ext>
                </a:extLst>
              </a:tr>
              <a:tr h="315310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December 2020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365225"/>
                  </a:ext>
                </a:extLst>
              </a:tr>
              <a:tr h="304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analysis ready, finalizing manuscript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783807"/>
                  </a:ext>
                </a:extLst>
              </a:tr>
              <a:tr h="526406">
                <a:tc row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Vincent Hanet Bernhard Gerber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 of gender influence on left ventricular dimensions and outcome in aortic regurgitation.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788176"/>
                  </a:ext>
                </a:extLst>
              </a:tr>
              <a:tr h="526406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March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latin typeface="+mn-lt"/>
                        </a:rPr>
                        <a:t> 2021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124987"/>
                  </a:ext>
                </a:extLst>
              </a:tr>
              <a:tr h="41558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Finalizing manuscript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91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24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4527847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9249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69429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48831" y="3905267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peat with solid fill">
            <a:extLst>
              <a:ext uri="{FF2B5EF4-FFF2-40B4-BE49-F238E27FC236}">
                <a16:creationId xmlns:a16="http://schemas.microsoft.com/office/drawing/2014/main" id="{735A7643-47BD-7FC4-92C9-3AFF080C50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7260" y="3970066"/>
            <a:ext cx="619200" cy="6192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95D5F913-01B2-86A9-21DC-F5E097AC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9" y="373489"/>
            <a:ext cx="10515600" cy="1325563"/>
          </a:xfrm>
        </p:spPr>
        <p:txBody>
          <a:bodyPr/>
          <a:lstStyle/>
          <a:p>
            <a:r>
              <a:rPr lang="nl-NL" dirty="0" err="1"/>
              <a:t>Ongoing</a:t>
            </a:r>
            <a:r>
              <a:rPr lang="nl-NL" dirty="0"/>
              <a:t> Research </a:t>
            </a:r>
            <a:r>
              <a:rPr lang="nl-NL" dirty="0" err="1"/>
              <a:t>Projects</a:t>
            </a:r>
            <a:endParaRPr lang="nl-NL" dirty="0"/>
          </a:p>
        </p:txBody>
      </p:sp>
      <p:graphicFrame>
        <p:nvGraphicFramePr>
          <p:cNvPr id="13" name="Table 31">
            <a:extLst>
              <a:ext uri="{FF2B5EF4-FFF2-40B4-BE49-F238E27FC236}">
                <a16:creationId xmlns:a16="http://schemas.microsoft.com/office/drawing/2014/main" id="{B1658ED7-7160-7724-3BCC-8A674E2403C5}"/>
              </a:ext>
            </a:extLst>
          </p:cNvPr>
          <p:cNvGraphicFramePr>
            <a:graphicFrameLocks noGrp="1"/>
          </p:cNvGraphicFramePr>
          <p:nvPr/>
        </p:nvGraphicFramePr>
        <p:xfrm>
          <a:off x="1617561" y="1592145"/>
          <a:ext cx="10315803" cy="3347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854">
                  <a:extLst>
                    <a:ext uri="{9D8B030D-6E8A-4147-A177-3AD203B41FA5}">
                      <a16:colId xmlns:a16="http://schemas.microsoft.com/office/drawing/2014/main" val="2699587645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1309108876"/>
                    </a:ext>
                  </a:extLst>
                </a:gridCol>
                <a:gridCol w="7132988">
                  <a:extLst>
                    <a:ext uri="{9D8B030D-6E8A-4147-A177-3AD203B41FA5}">
                      <a16:colId xmlns:a16="http://schemas.microsoft.com/office/drawing/2014/main" val="755682096"/>
                    </a:ext>
                  </a:extLst>
                </a:gridCol>
              </a:tblGrid>
              <a:tr h="5264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Carlotta Brega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Aortic Valve Sparing Root Replacement And Myocardial Dysfunction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126589"/>
                  </a:ext>
                </a:extLst>
              </a:tr>
              <a:tr h="315310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December 2022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365225"/>
                  </a:ext>
                </a:extLst>
              </a:tr>
              <a:tr h="304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of manuscript </a:t>
                      </a:r>
                      <a:r>
                        <a:rPr lang="nl-NL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  <a:endParaRPr lang="nl-N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783807"/>
                  </a:ext>
                </a:extLst>
              </a:tr>
              <a:tr h="526406">
                <a:tc row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Danial Pichoy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Propensity-Matched Comparison of Aortic Valvuloplasty and Prosthetic Aortic Valve Replacement in Adults (CAVIAAR extension)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788176"/>
                  </a:ext>
                </a:extLst>
              </a:tr>
              <a:tr h="526406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extraction: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Not yet</a:t>
                      </a:r>
                      <a:endParaRPr lang="nl-NL" sz="14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124987"/>
                  </a:ext>
                </a:extLst>
              </a:tr>
              <a:tr h="41558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status: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Data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analysis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91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35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1DACC-7706-3515-C2D4-D633010E45FB}"/>
              </a:ext>
            </a:extLst>
          </p:cNvPr>
          <p:cNvSpPr/>
          <p:nvPr/>
        </p:nvSpPr>
        <p:spPr>
          <a:xfrm>
            <a:off x="42808" y="5679030"/>
            <a:ext cx="12191999" cy="1187532"/>
          </a:xfrm>
          <a:prstGeom prst="rect">
            <a:avLst/>
          </a:prstGeom>
          <a:solidFill>
            <a:srgbClr val="AF2243"/>
          </a:solidFill>
          <a:ln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12191999"/>
                      <a:gd name="connsiteY0" fmla="*/ 0 h 1187532"/>
                      <a:gd name="connsiteX1" fmla="*/ 12191999 w 12191999"/>
                      <a:gd name="connsiteY1" fmla="*/ 0 h 1187532"/>
                      <a:gd name="connsiteX2" fmla="*/ 12191999 w 12191999"/>
                      <a:gd name="connsiteY2" fmla="*/ 1187532 h 1187532"/>
                      <a:gd name="connsiteX3" fmla="*/ 0 w 12191999"/>
                      <a:gd name="connsiteY3" fmla="*/ 1187532 h 1187532"/>
                      <a:gd name="connsiteX4" fmla="*/ 0 w 12191999"/>
                      <a:gd name="connsiteY4" fmla="*/ 0 h 1187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1999" h="1187532" fill="none" extrusionOk="0">
                        <a:moveTo>
                          <a:pt x="0" y="0"/>
                        </a:moveTo>
                        <a:cubicBezTo>
                          <a:pt x="5332949" y="-149972"/>
                          <a:pt x="10370764" y="85198"/>
                          <a:pt x="12191999" y="0"/>
                        </a:cubicBezTo>
                        <a:cubicBezTo>
                          <a:pt x="12279597" y="378964"/>
                          <a:pt x="12230514" y="624437"/>
                          <a:pt x="12191999" y="1187532"/>
                        </a:cubicBezTo>
                        <a:cubicBezTo>
                          <a:pt x="8627167" y="1278908"/>
                          <a:pt x="2189380" y="1181475"/>
                          <a:pt x="0" y="1187532"/>
                        </a:cubicBezTo>
                        <a:cubicBezTo>
                          <a:pt x="68733" y="939361"/>
                          <a:pt x="-84004" y="584051"/>
                          <a:pt x="0" y="0"/>
                        </a:cubicBezTo>
                        <a:close/>
                      </a:path>
                      <a:path w="12191999" h="1187532" stroke="0" extrusionOk="0">
                        <a:moveTo>
                          <a:pt x="0" y="0"/>
                        </a:moveTo>
                        <a:cubicBezTo>
                          <a:pt x="4576236" y="-113254"/>
                          <a:pt x="9718622" y="102601"/>
                          <a:pt x="12191999" y="0"/>
                        </a:cubicBezTo>
                        <a:cubicBezTo>
                          <a:pt x="12153582" y="306287"/>
                          <a:pt x="12292946" y="1042879"/>
                          <a:pt x="12191999" y="1187532"/>
                        </a:cubicBezTo>
                        <a:cubicBezTo>
                          <a:pt x="7924716" y="1243342"/>
                          <a:pt x="4417109" y="1356490"/>
                          <a:pt x="0" y="1187532"/>
                        </a:cubicBezTo>
                        <a:cubicBezTo>
                          <a:pt x="-75491" y="809402"/>
                          <a:pt x="-87643" y="4431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82E3A-83C3-052A-E585-3E0787DBA50D}"/>
              </a:ext>
            </a:extLst>
          </p:cNvPr>
          <p:cNvSpPr txBox="1"/>
          <p:nvPr/>
        </p:nvSpPr>
        <p:spPr>
          <a:xfrm>
            <a:off x="2434440" y="5620987"/>
            <a:ext cx="61058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Calibri"/>
              </a:rPr>
              <a:t>HVS Annual Meeting 2023, 6 October</a:t>
            </a:r>
            <a:endParaRPr lang="en-US"/>
          </a:p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Valve Research Network meeting</a:t>
            </a:r>
          </a:p>
          <a:p>
            <a:pPr algn="ctr"/>
            <a:r>
              <a:rPr lang="en-US" b="1">
                <a:solidFill>
                  <a:schemeClr val="bg1"/>
                </a:solidFill>
                <a:cs typeface="Calibri"/>
              </a:rPr>
              <a:t>Aortic and Mitral Tricuspid Valve Database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CFC18A2-A3C2-C72A-8CA9-3F1E0AA05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" r="-49" b="14359"/>
          <a:stretch/>
        </p:blipFill>
        <p:spPr>
          <a:xfrm>
            <a:off x="0" y="624"/>
            <a:ext cx="12193989" cy="567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9" y="322605"/>
            <a:ext cx="2873309" cy="7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21376" y="2003004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21376" y="3954041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0" y="-8256653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81704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21376" y="1046071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0" y="1099557"/>
            <a:ext cx="705083" cy="714143"/>
          </a:xfrm>
          <a:prstGeom prst="rect">
            <a:avLst/>
          </a:prstGeom>
        </p:spPr>
      </p:pic>
      <p:pic>
        <p:nvPicPr>
          <p:cNvPr id="24" name="Graphic 24" descr="Lights On with solid fill">
            <a:extLst>
              <a:ext uri="{FF2B5EF4-FFF2-40B4-BE49-F238E27FC236}">
                <a16:creationId xmlns:a16="http://schemas.microsoft.com/office/drawing/2014/main" id="{1D9D47E6-A698-B518-B7CE-54C2FB10B4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65666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239" y="146824"/>
            <a:ext cx="682083" cy="682083"/>
          </a:xfrm>
          <a:prstGeom prst="rect">
            <a:avLst/>
          </a:prstGeom>
        </p:spPr>
      </p:pic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406" y="146824"/>
            <a:ext cx="682083" cy="682083"/>
          </a:xfrm>
          <a:prstGeom prst="rect">
            <a:avLst/>
          </a:prstGeom>
        </p:spPr>
      </p:pic>
      <p:sp>
        <p:nvSpPr>
          <p:cNvPr id="31" name="Title 36"/>
          <p:cNvSpPr>
            <a:spLocks noGrp="1"/>
          </p:cNvSpPr>
          <p:nvPr>
            <p:ph type="title"/>
          </p:nvPr>
        </p:nvSpPr>
        <p:spPr>
          <a:xfrm>
            <a:off x="1874877" y="389906"/>
            <a:ext cx="3628292" cy="1325563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35" name="Content Placeholder 37"/>
          <p:cNvSpPr>
            <a:spLocks noGrp="1"/>
          </p:cNvSpPr>
          <p:nvPr>
            <p:ph idx="1"/>
          </p:nvPr>
        </p:nvSpPr>
        <p:spPr>
          <a:xfrm>
            <a:off x="1778977" y="184099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 err="1">
                <a:solidFill>
                  <a:schemeClr val="bg1"/>
                </a:solidFill>
              </a:rPr>
              <a:t>Mitral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Tricuspid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Valve</a:t>
            </a:r>
            <a:r>
              <a:rPr lang="nl-NL" sz="2000" dirty="0">
                <a:solidFill>
                  <a:schemeClr val="bg1"/>
                </a:solidFill>
              </a:rPr>
              <a:t> Research Network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>
                <a:solidFill>
                  <a:schemeClr val="bg1"/>
                </a:solidFill>
              </a:rPr>
              <a:t>	</a:t>
            </a:r>
            <a:r>
              <a:rPr lang="nl-NL" sz="2000" dirty="0" err="1">
                <a:solidFill>
                  <a:schemeClr val="bg1"/>
                </a:solidFill>
              </a:rPr>
              <a:t>Introduction</a:t>
            </a:r>
            <a:r>
              <a:rPr lang="nl-NL" sz="2000" dirty="0">
                <a:solidFill>
                  <a:schemeClr val="bg1"/>
                </a:solidFill>
              </a:rPr>
              <a:t> 						</a:t>
            </a:r>
            <a:r>
              <a:rPr lang="nl-NL" sz="2000" dirty="0" err="1">
                <a:solidFill>
                  <a:schemeClr val="bg1"/>
                </a:solidFill>
              </a:rPr>
              <a:t>Girdauskas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</a:rPr>
              <a:t>	Database update						de </a:t>
            </a:r>
            <a:r>
              <a:rPr lang="en-GB" sz="2000" dirty="0" err="1">
                <a:solidFill>
                  <a:schemeClr val="bg1"/>
                </a:solidFill>
              </a:rPr>
              <a:t>Geest</a:t>
            </a:r>
            <a:br>
              <a:rPr lang="nl-NL" sz="2000" dirty="0"/>
            </a:br>
            <a:r>
              <a:rPr lang="nl-NL" sz="2000" dirty="0">
                <a:solidFill>
                  <a:schemeClr val="bg1"/>
                </a:solidFill>
              </a:rPr>
              <a:t>		</a:t>
            </a:r>
            <a:r>
              <a:rPr lang="nl-NL" sz="2000" dirty="0">
                <a:solidFill>
                  <a:schemeClr val="bg1"/>
                </a:solidFill>
                <a:ea typeface="Calibri"/>
                <a:cs typeface="Calibri"/>
              </a:rPr>
              <a:t>Development </a:t>
            </a:r>
            <a:r>
              <a:rPr lang="nl-NL" sz="2000" dirty="0" err="1">
                <a:solidFill>
                  <a:schemeClr val="bg1"/>
                </a:solidFill>
                <a:ea typeface="Calibri"/>
                <a:cs typeface="Calibri"/>
              </a:rPr>
              <a:t>choices</a:t>
            </a:r>
            <a:br>
              <a:rPr lang="nl-NL" sz="2000" dirty="0">
                <a:ea typeface="Calibri"/>
                <a:cs typeface="Calibri"/>
              </a:rPr>
            </a:br>
            <a:r>
              <a:rPr lang="nl-NL" sz="2000" dirty="0">
                <a:solidFill>
                  <a:schemeClr val="bg1"/>
                </a:solidFill>
                <a:ea typeface="Calibri"/>
                <a:cs typeface="Calibri"/>
              </a:rPr>
              <a:t>		</a:t>
            </a:r>
            <a:r>
              <a:rPr lang="nl-NL" sz="2000" dirty="0" err="1">
                <a:solidFill>
                  <a:schemeClr val="bg1"/>
                </a:solidFill>
                <a:ea typeface="Calibri"/>
                <a:cs typeface="Calibri"/>
              </a:rPr>
              <a:t>Progress</a:t>
            </a:r>
            <a:r>
              <a:rPr lang="nl-NL" sz="2000" dirty="0">
                <a:solidFill>
                  <a:schemeClr val="bg1"/>
                </a:solidFill>
                <a:ea typeface="Calibri"/>
                <a:cs typeface="Calibri"/>
              </a:rPr>
              <a:t> development</a:t>
            </a:r>
            <a:br>
              <a:rPr lang="nl-NL" sz="2000" dirty="0">
                <a:ea typeface="Calibri"/>
                <a:cs typeface="Calibri"/>
              </a:rPr>
            </a:br>
            <a:r>
              <a:rPr lang="nl-NL" sz="2000" dirty="0">
                <a:solidFill>
                  <a:schemeClr val="bg1"/>
                </a:solidFill>
                <a:ea typeface="Calibri"/>
                <a:cs typeface="Calibri"/>
              </a:rPr>
              <a:t>		Planning</a:t>
            </a:r>
            <a:br>
              <a:rPr lang="nl-NL" sz="2000" dirty="0">
                <a:ea typeface="Calibri"/>
                <a:cs typeface="Calibri"/>
              </a:rPr>
            </a:br>
            <a:r>
              <a:rPr lang="nl-NL" sz="2000" dirty="0">
                <a:solidFill>
                  <a:schemeClr val="bg1"/>
                </a:solidFill>
                <a:ea typeface="Calibri"/>
                <a:cs typeface="Calibri"/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Financial plan						 Girdauskas 						</a:t>
            </a:r>
            <a:endParaRPr lang="nl-NL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36" name="Picture 3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8531CF-3A11-FBCB-7939-45815B1F5F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75" y="243771"/>
            <a:ext cx="3318522" cy="903494"/>
          </a:xfrm>
          <a:prstGeom prst="rect">
            <a:avLst/>
          </a:prstGeom>
        </p:spPr>
      </p:pic>
      <p:pic>
        <p:nvPicPr>
          <p:cNvPr id="6" name="Graphic 5" descr="Business Growth with solid fill">
            <a:extLst>
              <a:ext uri="{FF2B5EF4-FFF2-40B4-BE49-F238E27FC236}">
                <a16:creationId xmlns:a16="http://schemas.microsoft.com/office/drawing/2014/main" id="{8FCD5387-4CA0-FC23-FB8F-F0E7C5A58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9116" y="2098897"/>
            <a:ext cx="631861" cy="614739"/>
          </a:xfrm>
          <a:prstGeom prst="rect">
            <a:avLst/>
          </a:prstGeom>
        </p:spPr>
      </p:pic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BCF156FB-CA4B-2FCD-D7B6-DBE1B52B9B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679806" y="2107056"/>
            <a:ext cx="631861" cy="614739"/>
          </a:xfrm>
          <a:prstGeom prst="rect">
            <a:avLst/>
          </a:prstGeom>
        </p:spPr>
      </p:pic>
      <p:pic>
        <p:nvPicPr>
          <p:cNvPr id="11" name="Picture 22" descr="Icon&#10;&#10;Description automatically generated">
            <a:extLst>
              <a:ext uri="{FF2B5EF4-FFF2-40B4-BE49-F238E27FC236}">
                <a16:creationId xmlns:a16="http://schemas.microsoft.com/office/drawing/2014/main" id="{C4D65A30-4A92-67B8-19FB-EB1CDDE3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7226" y="1099556"/>
            <a:ext cx="705083" cy="714143"/>
          </a:xfrm>
          <a:prstGeom prst="rect">
            <a:avLst/>
          </a:prstGeom>
          <a:ln>
            <a:solidFill>
              <a:srgbClr val="465666"/>
            </a:solidFill>
          </a:ln>
        </p:spPr>
      </p:pic>
      <p:pic>
        <p:nvPicPr>
          <p:cNvPr id="12" name="Graphic 11" descr="Coins outline">
            <a:extLst>
              <a:ext uri="{FF2B5EF4-FFF2-40B4-BE49-F238E27FC236}">
                <a16:creationId xmlns:a16="http://schemas.microsoft.com/office/drawing/2014/main" id="{798B4290-471A-A1F5-9361-AB5B235692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1011" y="4029636"/>
            <a:ext cx="672353" cy="672353"/>
          </a:xfrm>
          <a:prstGeom prst="rect">
            <a:avLst/>
          </a:prstGeom>
        </p:spPr>
      </p:pic>
      <p:pic>
        <p:nvPicPr>
          <p:cNvPr id="13" name="Graphic 12" descr="Coins outline">
            <a:extLst>
              <a:ext uri="{FF2B5EF4-FFF2-40B4-BE49-F238E27FC236}">
                <a16:creationId xmlns:a16="http://schemas.microsoft.com/office/drawing/2014/main" id="{DF7CC652-0200-B173-F9EC-A360E55D7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53036" y="4020671"/>
            <a:ext cx="672353" cy="67235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DF80FC-6436-ECF2-0252-0E3FA507CE68}"/>
              </a:ext>
            </a:extLst>
          </p:cNvPr>
          <p:cNvGrpSpPr/>
          <p:nvPr/>
        </p:nvGrpSpPr>
        <p:grpSpPr>
          <a:xfrm>
            <a:off x="-883685" y="2987815"/>
            <a:ext cx="821376" cy="821376"/>
            <a:chOff x="819609" y="2987815"/>
            <a:chExt cx="821376" cy="8213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FF9DDD-0E06-F2A1-30FA-A44DE24B768E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Daily calendar with solid fill">
              <a:extLst>
                <a:ext uri="{FF2B5EF4-FFF2-40B4-BE49-F238E27FC236}">
                  <a16:creationId xmlns:a16="http://schemas.microsoft.com/office/drawing/2014/main" id="{7FBDA1DD-C963-8310-FB5E-59A9643D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3" name="Graphic 33" descr="Daily calendar with solid fill">
            <a:extLst>
              <a:ext uri="{FF2B5EF4-FFF2-40B4-BE49-F238E27FC236}">
                <a16:creationId xmlns:a16="http://schemas.microsoft.com/office/drawing/2014/main" id="{47B50567-6D6A-B4A3-0FC2-863F7A9B9C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2047" y="3025587"/>
            <a:ext cx="672354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8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8451799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734780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3913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44" name="Title 36">
            <a:extLst>
              <a:ext uri="{FF2B5EF4-FFF2-40B4-BE49-F238E27FC236}">
                <a16:creationId xmlns:a16="http://schemas.microsoft.com/office/drawing/2014/main" id="{58A307EF-0DE2-8831-8B19-75023B11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877" y="389906"/>
            <a:ext cx="3628292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47" name="Content Placeholder 37">
            <a:extLst>
              <a:ext uri="{FF2B5EF4-FFF2-40B4-BE49-F238E27FC236}">
                <a16:creationId xmlns:a16="http://schemas.microsoft.com/office/drawing/2014/main" id="{3EA6E0A3-3CA5-2ED0-7E94-A7B42F09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977" y="184099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Introduction						</a:t>
            </a:r>
            <a:r>
              <a:rPr lang="en-US" sz="2000" dirty="0" err="1">
                <a:solidFill>
                  <a:schemeClr val="bg1"/>
                </a:solidFill>
              </a:rPr>
              <a:t>Kluin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Aortic Valve Research Network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	Database update					van der Ven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Medical arm					</a:t>
            </a:r>
            <a:r>
              <a:rPr lang="en-US" sz="2000" dirty="0" err="1">
                <a:solidFill>
                  <a:schemeClr val="bg1"/>
                </a:solidFill>
              </a:rPr>
              <a:t>Youssefi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	Financial Plan					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	Scientific update					</a:t>
            </a:r>
            <a:r>
              <a:rPr lang="en-US" sz="2000" dirty="0" err="1">
                <a:solidFill>
                  <a:schemeClr val="bg1"/>
                </a:solidFill>
              </a:rPr>
              <a:t>Verbrugghe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2639A40-94EB-EFDF-06BF-48C644338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4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8256653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81704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4" descr="Lights On with solid fill">
            <a:extLst>
              <a:ext uri="{FF2B5EF4-FFF2-40B4-BE49-F238E27FC236}">
                <a16:creationId xmlns:a16="http://schemas.microsoft.com/office/drawing/2014/main" id="{1D9D47E6-A698-B518-B7CE-54C2FB10B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239" y="146824"/>
            <a:ext cx="682083" cy="682083"/>
          </a:xfrm>
          <a:prstGeom prst="rect">
            <a:avLst/>
          </a:prstGeom>
        </p:spPr>
      </p:pic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406" y="146824"/>
            <a:ext cx="682083" cy="682083"/>
          </a:xfrm>
          <a:prstGeom prst="rect">
            <a:avLst/>
          </a:prstGeom>
        </p:spPr>
      </p:pic>
      <p:pic>
        <p:nvPicPr>
          <p:cNvPr id="36" name="Picture 3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8531CF-3A11-FBCB-7939-45815B1F5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75" y="243771"/>
            <a:ext cx="3318522" cy="903494"/>
          </a:xfrm>
          <a:prstGeom prst="rect">
            <a:avLst/>
          </a:prstGeom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4084677" y="2628478"/>
            <a:ext cx="3628292" cy="13255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13323" y="2044964"/>
            <a:ext cx="806580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13323" y="3996001"/>
            <a:ext cx="806580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13323" y="1088031"/>
            <a:ext cx="806580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41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07" y="1088031"/>
            <a:ext cx="692382" cy="714143"/>
          </a:xfrm>
          <a:prstGeom prst="rect">
            <a:avLst/>
          </a:prstGeom>
        </p:spPr>
      </p:pic>
      <p:pic>
        <p:nvPicPr>
          <p:cNvPr id="44" name="Graphic 5" descr="Business Growth with solid fill">
            <a:extLst>
              <a:ext uri="{FF2B5EF4-FFF2-40B4-BE49-F238E27FC236}">
                <a16:creationId xmlns:a16="http://schemas.microsoft.com/office/drawing/2014/main" id="{8FCD5387-4CA0-FC23-FB8F-F0E7C5A58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7402" y="2087371"/>
            <a:ext cx="620479" cy="614739"/>
          </a:xfrm>
          <a:prstGeom prst="rect">
            <a:avLst/>
          </a:prstGeom>
        </p:spPr>
      </p:pic>
      <p:pic>
        <p:nvPicPr>
          <p:cNvPr id="47" name="Graphic 9" descr="Business Growth with solid fill">
            <a:extLst>
              <a:ext uri="{FF2B5EF4-FFF2-40B4-BE49-F238E27FC236}">
                <a16:creationId xmlns:a16="http://schemas.microsoft.com/office/drawing/2014/main" id="{BCF156FB-CA4B-2FCD-D7B6-DBE1B52B9B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671520" y="2095530"/>
            <a:ext cx="620479" cy="614739"/>
          </a:xfrm>
          <a:prstGeom prst="rect">
            <a:avLst/>
          </a:prstGeom>
        </p:spPr>
      </p:pic>
      <p:pic>
        <p:nvPicPr>
          <p:cNvPr id="50" name="Picture 22" descr="Icon&#10;&#10;Description automatically generated">
            <a:extLst>
              <a:ext uri="{FF2B5EF4-FFF2-40B4-BE49-F238E27FC236}">
                <a16:creationId xmlns:a16="http://schemas.microsoft.com/office/drawing/2014/main" id="{C4D65A30-4A92-67B8-19FB-EB1CDDE30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48939" y="1088030"/>
            <a:ext cx="692382" cy="714143"/>
          </a:xfrm>
          <a:prstGeom prst="rect">
            <a:avLst/>
          </a:prstGeom>
          <a:ln>
            <a:solidFill>
              <a:srgbClr val="465666"/>
            </a:solidFill>
          </a:ln>
        </p:spPr>
      </p:pic>
      <p:pic>
        <p:nvPicPr>
          <p:cNvPr id="53" name="Graphic 11" descr="Coins outline">
            <a:extLst>
              <a:ext uri="{FF2B5EF4-FFF2-40B4-BE49-F238E27FC236}">
                <a16:creationId xmlns:a16="http://schemas.microsoft.com/office/drawing/2014/main" id="{798B4290-471A-A1F5-9361-AB5B235692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9297" y="4018110"/>
            <a:ext cx="660241" cy="672353"/>
          </a:xfrm>
          <a:prstGeom prst="rect">
            <a:avLst/>
          </a:prstGeom>
        </p:spPr>
      </p:pic>
      <p:pic>
        <p:nvPicPr>
          <p:cNvPr id="55" name="Graphic 12" descr="Coins outline">
            <a:extLst>
              <a:ext uri="{FF2B5EF4-FFF2-40B4-BE49-F238E27FC236}">
                <a16:creationId xmlns:a16="http://schemas.microsoft.com/office/drawing/2014/main" id="{DF7CC652-0200-B173-F9EC-A360E55D7E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48940" y="4070512"/>
            <a:ext cx="660241" cy="672353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5DF80FC-6436-ECF2-0252-0E3FA507CE68}"/>
              </a:ext>
            </a:extLst>
          </p:cNvPr>
          <p:cNvGrpSpPr/>
          <p:nvPr/>
        </p:nvGrpSpPr>
        <p:grpSpPr>
          <a:xfrm>
            <a:off x="-875632" y="3029775"/>
            <a:ext cx="806580" cy="821376"/>
            <a:chOff x="819609" y="2987815"/>
            <a:chExt cx="821376" cy="82137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FF9DDD-0E06-F2A1-30FA-A44DE24B768E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19" descr="Daily calendar with solid fill">
              <a:extLst>
                <a:ext uri="{FF2B5EF4-FFF2-40B4-BE49-F238E27FC236}">
                  <a16:creationId xmlns:a16="http://schemas.microsoft.com/office/drawing/2014/main" id="{7FBDA1DD-C963-8310-FB5E-59A9643D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3" name="Graphic 33" descr="Daily calendar with solid fill">
            <a:extLst>
              <a:ext uri="{FF2B5EF4-FFF2-40B4-BE49-F238E27FC236}">
                <a16:creationId xmlns:a16="http://schemas.microsoft.com/office/drawing/2014/main" id="{47B50567-6D6A-B4A3-0FC2-863F7A9B9C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2047" y="3025587"/>
            <a:ext cx="672354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3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-134471" y="-7314669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/>
          <p:cNvGrpSpPr/>
          <p:nvPr/>
        </p:nvGrpSpPr>
        <p:grpSpPr>
          <a:xfrm>
            <a:off x="-964800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sp>
        <p:nvSpPr>
          <p:cNvPr id="31" name="Title 36"/>
          <p:cNvSpPr>
            <a:spLocks noGrp="1"/>
          </p:cNvSpPr>
          <p:nvPr>
            <p:ph type="title"/>
          </p:nvPr>
        </p:nvSpPr>
        <p:spPr>
          <a:xfrm>
            <a:off x="4084676" y="2628478"/>
            <a:ext cx="5795924" cy="1325563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Development </a:t>
            </a:r>
            <a:r>
              <a:rPr lang="nl-NL" err="1">
                <a:solidFill>
                  <a:schemeClr val="bg1"/>
                </a:solidFill>
              </a:rPr>
              <a:t>choices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046071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65666"/>
                </a:solidFill>
              </a:ln>
              <a:solidFill>
                <a:srgbClr val="46566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5D84A-8A82-AB15-6DCE-9798D5BF0D6F}"/>
              </a:ext>
            </a:extLst>
          </p:cNvPr>
          <p:cNvGrpSpPr/>
          <p:nvPr/>
        </p:nvGrpSpPr>
        <p:grpSpPr>
          <a:xfrm>
            <a:off x="-951561" y="2029898"/>
            <a:ext cx="821376" cy="821376"/>
            <a:chOff x="819609" y="2003004"/>
            <a:chExt cx="821376" cy="8213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BD84F6-F1ED-235D-4393-5E90865A0FD4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Business Growth with solid fill">
              <a:extLst>
                <a:ext uri="{FF2B5EF4-FFF2-40B4-BE49-F238E27FC236}">
                  <a16:creationId xmlns:a16="http://schemas.microsoft.com/office/drawing/2014/main" id="{A379B83E-0CDE-E677-19D6-B2CCBDB9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22" name="Graphic 21" descr="Business Growth with solid fill">
            <a:extLst>
              <a:ext uri="{FF2B5EF4-FFF2-40B4-BE49-F238E27FC236}">
                <a16:creationId xmlns:a16="http://schemas.microsoft.com/office/drawing/2014/main" id="{00925CC7-2956-0E90-EA16-BE166DA29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116" y="2134756"/>
            <a:ext cx="631861" cy="61473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2A5AA06-F2AF-0F98-5DE8-09AAFF7C063C}"/>
              </a:ext>
            </a:extLst>
          </p:cNvPr>
          <p:cNvGrpSpPr/>
          <p:nvPr/>
        </p:nvGrpSpPr>
        <p:grpSpPr>
          <a:xfrm>
            <a:off x="-948999" y="3020472"/>
            <a:ext cx="821376" cy="821376"/>
            <a:chOff x="819609" y="2987815"/>
            <a:chExt cx="821376" cy="82137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BC7452-367B-DF21-0642-259F2CE1BE18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Daily calendar with solid fill">
              <a:extLst>
                <a:ext uri="{FF2B5EF4-FFF2-40B4-BE49-F238E27FC236}">
                  <a16:creationId xmlns:a16="http://schemas.microsoft.com/office/drawing/2014/main" id="{3FE72E1B-2A98-007A-5B7C-932EB7454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34" name="Graphic 33" descr="Daily calendar with solid fill">
            <a:extLst>
              <a:ext uri="{FF2B5EF4-FFF2-40B4-BE49-F238E27FC236}">
                <a16:creationId xmlns:a16="http://schemas.microsoft.com/office/drawing/2014/main" id="{47B50567-6D6A-B4A3-0FC2-863F7A9B9C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047" y="3025587"/>
            <a:ext cx="672354" cy="69924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BF406C1-69D5-B092-4340-D3EA4B503D09}"/>
              </a:ext>
            </a:extLst>
          </p:cNvPr>
          <p:cNvGrpSpPr/>
          <p:nvPr/>
        </p:nvGrpSpPr>
        <p:grpSpPr>
          <a:xfrm>
            <a:off x="-949000" y="3999505"/>
            <a:ext cx="821376" cy="821376"/>
            <a:chOff x="819609" y="3954041"/>
            <a:chExt cx="821376" cy="8213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5B43D7B-CB0F-67EE-8141-08A54002FFA5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Graphic 40" descr="Coins outline">
              <a:extLst>
                <a:ext uri="{FF2B5EF4-FFF2-40B4-BE49-F238E27FC236}">
                  <a16:creationId xmlns:a16="http://schemas.microsoft.com/office/drawing/2014/main" id="{1048EB54-5501-1E83-91BC-72888D639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AA16C7B5-5FF3-C2C2-AF49-0F6B35B26B53}"/>
              </a:ext>
            </a:extLst>
          </p:cNvPr>
          <p:cNvSpPr/>
          <p:nvPr/>
        </p:nvSpPr>
        <p:spPr>
          <a:xfrm>
            <a:off x="-964804" y="1046071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63063D8-F746-1E87-E2F2-CCF4FB7CEB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09493" y="1099557"/>
            <a:ext cx="714375" cy="704850"/>
          </a:xfrm>
          <a:prstGeom prst="rect">
            <a:avLst/>
          </a:prstGeom>
        </p:spPr>
      </p:pic>
      <p:pic>
        <p:nvPicPr>
          <p:cNvPr id="63" name="Graphic 62" descr="Coins outline">
            <a:extLst>
              <a:ext uri="{FF2B5EF4-FFF2-40B4-BE49-F238E27FC236}">
                <a16:creationId xmlns:a16="http://schemas.microsoft.com/office/drawing/2014/main" id="{993A90BA-D19B-ED66-B9BA-13685F30B2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8203" y="4075100"/>
            <a:ext cx="672353" cy="672353"/>
          </a:xfrm>
          <a:prstGeom prst="rect">
            <a:avLst/>
          </a:prstGeom>
        </p:spPr>
      </p:pic>
      <p:pic>
        <p:nvPicPr>
          <p:cNvPr id="3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63063D8-F746-1E87-E2F2-CCF4FB7CEB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109" y="1093555"/>
            <a:ext cx="714375" cy="704850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51F336-3E8E-FD8D-74BC-C4C27809893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75" y="243771"/>
            <a:ext cx="3318522" cy="9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200141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223352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0" y="1276838"/>
            <a:ext cx="714375" cy="704850"/>
          </a:xfrm>
          <a:prstGeom prst="rect">
            <a:avLst/>
          </a:prstGeom>
        </p:spPr>
      </p:pic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759" y="324105"/>
            <a:ext cx="682083" cy="68208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5B1453-D255-C4FB-E250-7E62331B8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60" y="1828905"/>
            <a:ext cx="2694693" cy="733652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831" y="1828905"/>
            <a:ext cx="2766159" cy="728558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381777" y="2729513"/>
            <a:ext cx="2694695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Procedural information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381777" y="3283922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Echo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381777" y="4382675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Additional clamp session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381777" y="4932051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Follow-up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381777" y="5481427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err="1">
                <a:solidFill>
                  <a:schemeClr val="bg1"/>
                </a:solidFill>
              </a:rPr>
              <a:t>Reintervention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853560" y="2734546"/>
            <a:ext cx="2694695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Procedural information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853560" y="3283922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Echo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853560" y="4382675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Additional clamp session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853559" y="4932051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Follow-up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853559" y="5481427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err="1">
                <a:solidFill>
                  <a:schemeClr val="bg1"/>
                </a:solidFill>
              </a:rPr>
              <a:t>Reintervention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853559" y="3833299"/>
            <a:ext cx="2694695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MRI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853560" y="6033072"/>
            <a:ext cx="2694694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>
                <a:solidFill>
                  <a:schemeClr val="bg1"/>
                </a:solidFill>
              </a:rPr>
              <a:t>Patient reported outcomes</a:t>
            </a:r>
          </a:p>
        </p:txBody>
      </p:sp>
      <p:pic>
        <p:nvPicPr>
          <p:cNvPr id="11" name="Graphic 10" descr="Business Growth with solid fill">
            <a:extLst>
              <a:ext uri="{FF2B5EF4-FFF2-40B4-BE49-F238E27FC236}">
                <a16:creationId xmlns:a16="http://schemas.microsoft.com/office/drawing/2014/main" id="{3E399B13-9ECC-2C5D-5568-8F4FA5C95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081" y="2278191"/>
            <a:ext cx="631861" cy="614739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75EB5663-6180-379B-C027-69FEB6B1D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082" y="3186952"/>
            <a:ext cx="672354" cy="69924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904503E-23EC-1C0F-377E-98CE5B52AAE6}"/>
              </a:ext>
            </a:extLst>
          </p:cNvPr>
          <p:cNvGrpSpPr/>
          <p:nvPr/>
        </p:nvGrpSpPr>
        <p:grpSpPr>
          <a:xfrm>
            <a:off x="-855943" y="244990"/>
            <a:ext cx="821376" cy="821376"/>
            <a:chOff x="-823286" y="81704"/>
            <a:chExt cx="821376" cy="82137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57D6ECE-6053-62B1-2AFA-F5ADC280DA51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24" descr="Lights On with solid fill">
              <a:extLst>
                <a:ext uri="{FF2B5EF4-FFF2-40B4-BE49-F238E27FC236}">
                  <a16:creationId xmlns:a16="http://schemas.microsoft.com/office/drawing/2014/main" id="{B97F056F-C5E4-AB1C-14AC-4C4E34D48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C6A029D-709D-1251-6AD2-6DF3AFD84014}"/>
              </a:ext>
            </a:extLst>
          </p:cNvPr>
          <p:cNvGrpSpPr/>
          <p:nvPr/>
        </p:nvGrpSpPr>
        <p:grpSpPr>
          <a:xfrm>
            <a:off x="-842704" y="2193184"/>
            <a:ext cx="821376" cy="821376"/>
            <a:chOff x="819609" y="2003004"/>
            <a:chExt cx="821376" cy="821376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A3337CC-5E95-5FFF-2768-785BF5A065AA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Graphic 80" descr="Business Growth with solid fill">
              <a:extLst>
                <a:ext uri="{FF2B5EF4-FFF2-40B4-BE49-F238E27FC236}">
                  <a16:creationId xmlns:a16="http://schemas.microsoft.com/office/drawing/2014/main" id="{4166801D-5B28-96CF-7727-DAF6BBD00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43226-E6B4-0E73-FD30-E5A8EAC649BA}"/>
              </a:ext>
            </a:extLst>
          </p:cNvPr>
          <p:cNvGrpSpPr/>
          <p:nvPr/>
        </p:nvGrpSpPr>
        <p:grpSpPr>
          <a:xfrm>
            <a:off x="-840142" y="3183758"/>
            <a:ext cx="821376" cy="821376"/>
            <a:chOff x="819609" y="2987815"/>
            <a:chExt cx="821376" cy="82137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E78F613-40DA-86D7-13D2-CC382181251A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 descr="Daily calendar with solid fill">
              <a:extLst>
                <a:ext uri="{FF2B5EF4-FFF2-40B4-BE49-F238E27FC236}">
                  <a16:creationId xmlns:a16="http://schemas.microsoft.com/office/drawing/2014/main" id="{F979C84B-0C86-4F5D-8FD3-7D8F89195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705D446-9BB9-76F4-962D-A89C406602B7}"/>
              </a:ext>
            </a:extLst>
          </p:cNvPr>
          <p:cNvGrpSpPr/>
          <p:nvPr/>
        </p:nvGrpSpPr>
        <p:grpSpPr>
          <a:xfrm>
            <a:off x="-840143" y="4162791"/>
            <a:ext cx="821376" cy="821376"/>
            <a:chOff x="819609" y="3954041"/>
            <a:chExt cx="821376" cy="82137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76872B9-21B1-10FA-F431-08CA35929FB2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90" descr="Coins outline">
              <a:extLst>
                <a:ext uri="{FF2B5EF4-FFF2-40B4-BE49-F238E27FC236}">
                  <a16:creationId xmlns:a16="http://schemas.microsoft.com/office/drawing/2014/main" id="{12D70006-FC3E-CBB4-1C9E-93466A7DD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ACDFCEE-2166-0DF1-C76F-CFF739B0DFD5}"/>
              </a:ext>
            </a:extLst>
          </p:cNvPr>
          <p:cNvGrpSpPr/>
          <p:nvPr/>
        </p:nvGrpSpPr>
        <p:grpSpPr>
          <a:xfrm>
            <a:off x="-855947" y="1209357"/>
            <a:ext cx="821376" cy="821376"/>
            <a:chOff x="-821376" y="1046071"/>
            <a:chExt cx="821376" cy="821376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0063164-93F5-C50E-E075-9B555756C43D}"/>
                </a:ext>
              </a:extLst>
            </p:cNvPr>
            <p:cNvSpPr/>
            <p:nvPr/>
          </p:nvSpPr>
          <p:spPr>
            <a:xfrm>
              <a:off x="-821376" y="104607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332376D5-C8CB-CB06-907D-3F9C6525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6065" y="1099557"/>
              <a:ext cx="714375" cy="704850"/>
            </a:xfrm>
            <a:prstGeom prst="rect">
              <a:avLst/>
            </a:prstGeom>
          </p:spPr>
        </p:pic>
      </p:grpSp>
      <p:pic>
        <p:nvPicPr>
          <p:cNvPr id="98" name="Graphic 97" descr="Coins outline">
            <a:extLst>
              <a:ext uri="{FF2B5EF4-FFF2-40B4-BE49-F238E27FC236}">
                <a16:creationId xmlns:a16="http://schemas.microsoft.com/office/drawing/2014/main" id="{BDF9367A-5655-ADFD-9B3B-0DFB4DDC21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2632" y="4238386"/>
            <a:ext cx="672353" cy="672353"/>
          </a:xfrm>
          <a:prstGeom prst="rect">
            <a:avLst/>
          </a:prstGeom>
        </p:spPr>
      </p:pic>
      <p:sp>
        <p:nvSpPr>
          <p:cNvPr id="40" name="Title 36"/>
          <p:cNvSpPr txBox="1">
            <a:spLocks/>
          </p:cNvSpPr>
          <p:nvPr/>
        </p:nvSpPr>
        <p:spPr>
          <a:xfrm>
            <a:off x="1874877" y="389906"/>
            <a:ext cx="8165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Calibri Light"/>
                <a:cs typeface="Calibri Light"/>
              </a:rPr>
              <a:t>Features CRF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4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3774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046071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0" y="1099557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5B1453-D255-C4FB-E250-7E62331B8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8165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Center recruitment</a:t>
            </a:r>
          </a:p>
        </p:txBody>
      </p:sp>
      <p:sp>
        <p:nvSpPr>
          <p:cNvPr id="2" name="AutoShape 2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114E6-8463-B4F7-CE5C-ECCBEA7C0247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D19A2-C704-98EA-48F4-9D4AEC10CA0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Business Growth with solid fill">
              <a:extLst>
                <a:ext uri="{FF2B5EF4-FFF2-40B4-BE49-F238E27FC236}">
                  <a16:creationId xmlns:a16="http://schemas.microsoft.com/office/drawing/2014/main" id="{D3FC850F-56B9-F6C4-4241-42467A3B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14" name="Graphic 13" descr="Business Growth with solid fill">
            <a:extLst>
              <a:ext uri="{FF2B5EF4-FFF2-40B4-BE49-F238E27FC236}">
                <a16:creationId xmlns:a16="http://schemas.microsoft.com/office/drawing/2014/main" id="{07EC0C50-D0B1-6D61-3905-F1297F15B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010" y="2134756"/>
            <a:ext cx="631861" cy="6147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326C8-9932-894C-6DF5-4A6C6C448C2B}"/>
              </a:ext>
            </a:extLst>
          </p:cNvPr>
          <p:cNvGrpSpPr/>
          <p:nvPr/>
        </p:nvGrpSpPr>
        <p:grpSpPr>
          <a:xfrm>
            <a:off x="-820932" y="3086427"/>
            <a:ext cx="821376" cy="821376"/>
            <a:chOff x="819609" y="2987815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BF34BE-ADB6-E544-B01B-260178729103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5FA8CFF2-FE98-1C8B-25DD-4C59274B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143487DC-A75F-5ED6-1E46-52754ECC5C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941" y="3043516"/>
            <a:ext cx="672354" cy="69924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2993281-0037-AFE8-CE1C-6FF6DA8BD9B1}"/>
              </a:ext>
            </a:extLst>
          </p:cNvPr>
          <p:cNvGrpSpPr/>
          <p:nvPr/>
        </p:nvGrpSpPr>
        <p:grpSpPr>
          <a:xfrm>
            <a:off x="-872800" y="4097476"/>
            <a:ext cx="821376" cy="821376"/>
            <a:chOff x="819609" y="3954041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E6DFB9-9D8D-CBFB-A52C-F1070379F16C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F073E02A-0652-A835-D227-3616CD0F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7" name="Graphic 36" descr="Coins outline">
            <a:extLst>
              <a:ext uri="{FF2B5EF4-FFF2-40B4-BE49-F238E27FC236}">
                <a16:creationId xmlns:a16="http://schemas.microsoft.com/office/drawing/2014/main" id="{D3F7E84C-5B47-9FBB-695A-F23E1D1BC6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9974" y="4096871"/>
            <a:ext cx="672353" cy="672353"/>
          </a:xfrm>
          <a:prstGeom prst="rect">
            <a:avLst/>
          </a:prstGeom>
        </p:spPr>
      </p:pic>
      <p:sp>
        <p:nvSpPr>
          <p:cNvPr id="72" name="Rectangle 6">
            <a:extLst>
              <a:ext uri="{FF2B5EF4-FFF2-40B4-BE49-F238E27FC236}">
                <a16:creationId xmlns:a16="http://schemas.microsoft.com/office/drawing/2014/main" id="{1B52D024-D897-953A-FF6A-86A1A67D8F73}"/>
              </a:ext>
            </a:extLst>
          </p:cNvPr>
          <p:cNvSpPr/>
          <p:nvPr/>
        </p:nvSpPr>
        <p:spPr>
          <a:xfrm>
            <a:off x="4905890" y="3490259"/>
            <a:ext cx="3272910" cy="1213224"/>
          </a:xfrm>
          <a:prstGeom prst="flowChartAlternateProcess">
            <a:avLst/>
          </a:prstGeom>
          <a:solidFill>
            <a:srgbClr val="AF2243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HVS Mitral Tricuspid Valve Database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1B52D024-D897-953A-FF6A-86A1A67D8F73}"/>
              </a:ext>
            </a:extLst>
          </p:cNvPr>
          <p:cNvSpPr/>
          <p:nvPr/>
        </p:nvSpPr>
        <p:spPr>
          <a:xfrm>
            <a:off x="4905890" y="2376089"/>
            <a:ext cx="1409784" cy="745199"/>
          </a:xfrm>
          <a:prstGeom prst="flowChartAlternateProcess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  <a:ea typeface="Calibri"/>
                <a:cs typeface="Calibri"/>
              </a:rPr>
              <a:t>Consecutive inclusion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1B52D024-D897-953A-FF6A-86A1A67D8F73}"/>
              </a:ext>
            </a:extLst>
          </p:cNvPr>
          <p:cNvSpPr/>
          <p:nvPr/>
        </p:nvSpPr>
        <p:spPr>
          <a:xfrm>
            <a:off x="6769016" y="2376088"/>
            <a:ext cx="1409784" cy="745199"/>
          </a:xfrm>
          <a:prstGeom prst="flowChartAlternateProcess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  <a:ea typeface="Calibri"/>
                <a:cs typeface="Calibri"/>
              </a:rPr>
              <a:t>Project based inclusion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514223" y="3121287"/>
            <a:ext cx="193118" cy="352536"/>
          </a:xfrm>
          <a:prstGeom prst="downArrow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7377349" y="3121287"/>
            <a:ext cx="193118" cy="352536"/>
          </a:xfrm>
          <a:prstGeom prst="downArrow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88262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3774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046071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0" y="1099557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8165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Center recruitment</a:t>
            </a:r>
          </a:p>
        </p:txBody>
      </p:sp>
      <p:sp>
        <p:nvSpPr>
          <p:cNvPr id="2" name="AutoShape 2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114E6-8463-B4F7-CE5C-ECCBEA7C0247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D19A2-C704-98EA-48F4-9D4AEC10CA0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Business Growth with solid fill">
              <a:extLst>
                <a:ext uri="{FF2B5EF4-FFF2-40B4-BE49-F238E27FC236}">
                  <a16:creationId xmlns:a16="http://schemas.microsoft.com/office/drawing/2014/main" id="{D3FC850F-56B9-F6C4-4241-42467A3B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14" name="Graphic 13" descr="Business Growth with solid fill">
            <a:extLst>
              <a:ext uri="{FF2B5EF4-FFF2-40B4-BE49-F238E27FC236}">
                <a16:creationId xmlns:a16="http://schemas.microsoft.com/office/drawing/2014/main" id="{07EC0C50-D0B1-6D61-3905-F1297F15BD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6010" y="2134756"/>
            <a:ext cx="631861" cy="6147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326C8-9932-894C-6DF5-4A6C6C448C2B}"/>
              </a:ext>
            </a:extLst>
          </p:cNvPr>
          <p:cNvGrpSpPr/>
          <p:nvPr/>
        </p:nvGrpSpPr>
        <p:grpSpPr>
          <a:xfrm>
            <a:off x="-820932" y="3086427"/>
            <a:ext cx="821376" cy="821376"/>
            <a:chOff x="819609" y="2987815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BF34BE-ADB6-E544-B01B-260178729103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5FA8CFF2-FE98-1C8B-25DD-4C59274B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143487DC-A75F-5ED6-1E46-52754ECC5C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8941" y="3043516"/>
            <a:ext cx="672354" cy="69924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2993281-0037-AFE8-CE1C-6FF6DA8BD9B1}"/>
              </a:ext>
            </a:extLst>
          </p:cNvPr>
          <p:cNvGrpSpPr/>
          <p:nvPr/>
        </p:nvGrpSpPr>
        <p:grpSpPr>
          <a:xfrm>
            <a:off x="-872800" y="4097476"/>
            <a:ext cx="821376" cy="821376"/>
            <a:chOff x="819609" y="3954041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E6DFB9-9D8D-CBFB-A52C-F1070379F16C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F073E02A-0652-A835-D227-3616CD0F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7" name="Graphic 36" descr="Coins outline">
            <a:extLst>
              <a:ext uri="{FF2B5EF4-FFF2-40B4-BE49-F238E27FC236}">
                <a16:creationId xmlns:a16="http://schemas.microsoft.com/office/drawing/2014/main" id="{D3F7E84C-5B47-9FBB-695A-F23E1D1BC6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9974" y="4096871"/>
            <a:ext cx="672353" cy="672353"/>
          </a:xfrm>
          <a:prstGeom prst="rect">
            <a:avLst/>
          </a:prstGeom>
        </p:spPr>
      </p:pic>
      <p:pic>
        <p:nvPicPr>
          <p:cNvPr id="29" name="Content Placeholder 3" descr="Hospital with solid fill">
            <a:extLst>
              <a:ext uri="{FF2B5EF4-FFF2-40B4-BE49-F238E27FC236}">
                <a16:creationId xmlns:a16="http://schemas.microsoft.com/office/drawing/2014/main" id="{E15CEFE1-3C80-43B6-4D5F-235F68A5F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88735" y="3372919"/>
            <a:ext cx="550025" cy="550025"/>
          </a:xfr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1B52D024-D897-953A-FF6A-86A1A67D8F73}"/>
              </a:ext>
            </a:extLst>
          </p:cNvPr>
          <p:cNvSpPr/>
          <p:nvPr/>
        </p:nvSpPr>
        <p:spPr>
          <a:xfrm>
            <a:off x="4426573" y="2488845"/>
            <a:ext cx="2256311" cy="2721427"/>
          </a:xfrm>
          <a:prstGeom prst="flowChartAlternateProcess">
            <a:avLst/>
          </a:prstGeom>
          <a:solidFill>
            <a:srgbClr val="AF2243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HVS Aortic Valve Database</a:t>
            </a:r>
          </a:p>
        </p:txBody>
      </p:sp>
      <p:pic>
        <p:nvPicPr>
          <p:cNvPr id="38" name="Content Placeholder 3" descr="Hospital with solid fill">
            <a:extLst>
              <a:ext uri="{FF2B5EF4-FFF2-40B4-BE49-F238E27FC236}">
                <a16:creationId xmlns:a16="http://schemas.microsoft.com/office/drawing/2014/main" id="{47DE3CDE-76B7-A566-C135-ED6BA4538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84432" y="4158670"/>
            <a:ext cx="550025" cy="550025"/>
          </a:xfrm>
          <a:prstGeom prst="rect">
            <a:avLst/>
          </a:prstGeom>
        </p:spPr>
      </p:pic>
      <p:pic>
        <p:nvPicPr>
          <p:cNvPr id="39" name="Content Placeholder 3" descr="Hospital with solid fill">
            <a:extLst>
              <a:ext uri="{FF2B5EF4-FFF2-40B4-BE49-F238E27FC236}">
                <a16:creationId xmlns:a16="http://schemas.microsoft.com/office/drawing/2014/main" id="{2AC95EA5-C4BC-CA43-D509-E72AEF0A39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92053" y="3361044"/>
            <a:ext cx="550025" cy="550025"/>
          </a:xfrm>
          <a:prstGeom prst="rect">
            <a:avLst/>
          </a:prstGeom>
        </p:spPr>
      </p:pic>
      <p:pic>
        <p:nvPicPr>
          <p:cNvPr id="40" name="Content Placeholder 3" descr="Hospital with solid fill">
            <a:extLst>
              <a:ext uri="{FF2B5EF4-FFF2-40B4-BE49-F238E27FC236}">
                <a16:creationId xmlns:a16="http://schemas.microsoft.com/office/drawing/2014/main" id="{59D3E14A-3299-01C2-9734-4CAFA938A0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82453" y="3365002"/>
            <a:ext cx="550025" cy="550025"/>
          </a:xfrm>
          <a:prstGeom prst="rect">
            <a:avLst/>
          </a:prstGeom>
        </p:spPr>
      </p:pic>
      <p:pic>
        <p:nvPicPr>
          <p:cNvPr id="41" name="Content Placeholder 3" descr="Hospital with solid fill">
            <a:extLst>
              <a:ext uri="{FF2B5EF4-FFF2-40B4-BE49-F238E27FC236}">
                <a16:creationId xmlns:a16="http://schemas.microsoft.com/office/drawing/2014/main" id="{07232A58-7848-817A-D1C8-384BF44481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72853" y="3359065"/>
            <a:ext cx="550025" cy="550025"/>
          </a:xfrm>
          <a:prstGeom prst="rect">
            <a:avLst/>
          </a:prstGeom>
        </p:spPr>
      </p:pic>
      <p:pic>
        <p:nvPicPr>
          <p:cNvPr id="42" name="Content Placeholder 3" descr="Hospital with solid fill">
            <a:extLst>
              <a:ext uri="{FF2B5EF4-FFF2-40B4-BE49-F238E27FC236}">
                <a16:creationId xmlns:a16="http://schemas.microsoft.com/office/drawing/2014/main" id="{1FF3C3EC-982C-DB19-6994-1F6F2A6FB4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97990" y="4158670"/>
            <a:ext cx="550025" cy="550025"/>
          </a:xfrm>
          <a:prstGeom prst="rect">
            <a:avLst/>
          </a:prstGeom>
        </p:spPr>
      </p:pic>
      <p:pic>
        <p:nvPicPr>
          <p:cNvPr id="43" name="Content Placeholder 3" descr="Hospital with solid fill">
            <a:extLst>
              <a:ext uri="{FF2B5EF4-FFF2-40B4-BE49-F238E27FC236}">
                <a16:creationId xmlns:a16="http://schemas.microsoft.com/office/drawing/2014/main" id="{13DF1ADD-C9DE-120C-6A41-653C700308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70873" y="4158669"/>
            <a:ext cx="550025" cy="550025"/>
          </a:xfrm>
          <a:prstGeom prst="rect">
            <a:avLst/>
          </a:prstGeom>
        </p:spPr>
      </p:pic>
      <p:pic>
        <p:nvPicPr>
          <p:cNvPr id="44" name="Graphic 18" descr="Disk with solid fill">
            <a:extLst>
              <a:ext uri="{FF2B5EF4-FFF2-40B4-BE49-F238E27FC236}">
                <a16:creationId xmlns:a16="http://schemas.microsoft.com/office/drawing/2014/main" id="{C240F228-2098-FE47-4389-72E8CD71A7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29295" y="3788201"/>
            <a:ext cx="290947" cy="271155"/>
          </a:xfrm>
          <a:prstGeom prst="rect">
            <a:avLst/>
          </a:prstGeom>
        </p:spPr>
      </p:pic>
      <p:pic>
        <p:nvPicPr>
          <p:cNvPr id="45" name="Graphic 19" descr="Disk with solid fill">
            <a:extLst>
              <a:ext uri="{FF2B5EF4-FFF2-40B4-BE49-F238E27FC236}">
                <a16:creationId xmlns:a16="http://schemas.microsoft.com/office/drawing/2014/main" id="{E98F34D3-35BA-B0B8-9C9E-1704A9E8C61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662100" y="3778307"/>
            <a:ext cx="290947" cy="271155"/>
          </a:xfrm>
          <a:prstGeom prst="rect">
            <a:avLst/>
          </a:prstGeom>
        </p:spPr>
      </p:pic>
      <p:pic>
        <p:nvPicPr>
          <p:cNvPr id="46" name="Graphic 20" descr="Disk with solid fill">
            <a:extLst>
              <a:ext uri="{FF2B5EF4-FFF2-40B4-BE49-F238E27FC236}">
                <a16:creationId xmlns:a16="http://schemas.microsoft.com/office/drawing/2014/main" id="{DD43E81F-1041-8FD0-1672-E37A9DAC7D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42853" y="3798097"/>
            <a:ext cx="290947" cy="271155"/>
          </a:xfrm>
          <a:prstGeom prst="rect">
            <a:avLst/>
          </a:prstGeom>
        </p:spPr>
      </p:pic>
      <p:pic>
        <p:nvPicPr>
          <p:cNvPr id="47" name="Graphic 21" descr="Disk with solid fill">
            <a:extLst>
              <a:ext uri="{FF2B5EF4-FFF2-40B4-BE49-F238E27FC236}">
                <a16:creationId xmlns:a16="http://schemas.microsoft.com/office/drawing/2014/main" id="{7393458C-253A-FB9D-9846-A0DACEDF93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275658" y="3788203"/>
            <a:ext cx="290947" cy="271155"/>
          </a:xfrm>
          <a:prstGeom prst="rect">
            <a:avLst/>
          </a:prstGeom>
        </p:spPr>
      </p:pic>
      <p:pic>
        <p:nvPicPr>
          <p:cNvPr id="48" name="Graphic 22" descr="Disk with solid fill">
            <a:extLst>
              <a:ext uri="{FF2B5EF4-FFF2-40B4-BE49-F238E27FC236}">
                <a16:creationId xmlns:a16="http://schemas.microsoft.com/office/drawing/2014/main" id="{1F060F5E-7F80-6FC6-068C-C8362C102B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46515" y="3788200"/>
            <a:ext cx="290947" cy="271155"/>
          </a:xfrm>
          <a:prstGeom prst="rect">
            <a:avLst/>
          </a:prstGeom>
        </p:spPr>
      </p:pic>
      <p:pic>
        <p:nvPicPr>
          <p:cNvPr id="49" name="Graphic 23" descr="Disk with solid fill">
            <a:extLst>
              <a:ext uri="{FF2B5EF4-FFF2-40B4-BE49-F238E27FC236}">
                <a16:creationId xmlns:a16="http://schemas.microsoft.com/office/drawing/2014/main" id="{3F095125-930F-1364-A735-FA10DFD428E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79320" y="3778306"/>
            <a:ext cx="290947" cy="271155"/>
          </a:xfrm>
          <a:prstGeom prst="rect">
            <a:avLst/>
          </a:prstGeom>
        </p:spPr>
      </p:pic>
      <p:pic>
        <p:nvPicPr>
          <p:cNvPr id="50" name="Graphic 24" descr="Disk with solid fill">
            <a:extLst>
              <a:ext uri="{FF2B5EF4-FFF2-40B4-BE49-F238E27FC236}">
                <a16:creationId xmlns:a16="http://schemas.microsoft.com/office/drawing/2014/main" id="{FF56F71F-3324-DE0C-AE01-735D56074F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19399" y="4579889"/>
            <a:ext cx="290947" cy="271155"/>
          </a:xfrm>
          <a:prstGeom prst="rect">
            <a:avLst/>
          </a:prstGeom>
        </p:spPr>
      </p:pic>
      <p:pic>
        <p:nvPicPr>
          <p:cNvPr id="51" name="Graphic 25" descr="Disk with solid fill">
            <a:extLst>
              <a:ext uri="{FF2B5EF4-FFF2-40B4-BE49-F238E27FC236}">
                <a16:creationId xmlns:a16="http://schemas.microsoft.com/office/drawing/2014/main" id="{EA15643E-8ADA-8C73-DDA8-DA013C8365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652204" y="4569995"/>
            <a:ext cx="290947" cy="271155"/>
          </a:xfrm>
          <a:prstGeom prst="rect">
            <a:avLst/>
          </a:prstGeom>
        </p:spPr>
      </p:pic>
      <p:pic>
        <p:nvPicPr>
          <p:cNvPr id="52" name="Graphic 27" descr="Disk with solid fill">
            <a:extLst>
              <a:ext uri="{FF2B5EF4-FFF2-40B4-BE49-F238E27FC236}">
                <a16:creationId xmlns:a16="http://schemas.microsoft.com/office/drawing/2014/main" id="{42A950DB-D27E-33F2-9D7C-649B3C83548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275658" y="4579891"/>
            <a:ext cx="290947" cy="271155"/>
          </a:xfrm>
          <a:prstGeom prst="rect">
            <a:avLst/>
          </a:prstGeom>
        </p:spPr>
      </p:pic>
      <p:pic>
        <p:nvPicPr>
          <p:cNvPr id="53" name="Graphic 28" descr="Disk with solid fill">
            <a:extLst>
              <a:ext uri="{FF2B5EF4-FFF2-40B4-BE49-F238E27FC236}">
                <a16:creationId xmlns:a16="http://schemas.microsoft.com/office/drawing/2014/main" id="{D75E9921-30A1-C83E-325E-D9566781D2D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07030" y="4577910"/>
            <a:ext cx="290947" cy="271155"/>
          </a:xfrm>
          <a:prstGeom prst="rect">
            <a:avLst/>
          </a:prstGeom>
        </p:spPr>
      </p:pic>
      <p:sp>
        <p:nvSpPr>
          <p:cNvPr id="55" name="Arrow: Right 30">
            <a:extLst>
              <a:ext uri="{FF2B5EF4-FFF2-40B4-BE49-F238E27FC236}">
                <a16:creationId xmlns:a16="http://schemas.microsoft.com/office/drawing/2014/main" id="{130231DA-B8E4-CF09-2704-D468171AFAA5}"/>
              </a:ext>
            </a:extLst>
          </p:cNvPr>
          <p:cNvSpPr/>
          <p:nvPr/>
        </p:nvSpPr>
        <p:spPr>
          <a:xfrm>
            <a:off x="3140080" y="3636793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31" descr="Disk with solid fill">
            <a:extLst>
              <a:ext uri="{FF2B5EF4-FFF2-40B4-BE49-F238E27FC236}">
                <a16:creationId xmlns:a16="http://schemas.microsoft.com/office/drawing/2014/main" id="{A5FA9C05-1541-1044-A31A-354A39899D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692282" y="3738720"/>
            <a:ext cx="290947" cy="271155"/>
          </a:xfrm>
          <a:prstGeom prst="rect">
            <a:avLst/>
          </a:prstGeom>
        </p:spPr>
      </p:pic>
      <p:pic>
        <p:nvPicPr>
          <p:cNvPr id="58" name="Graphic 32" descr="Disk with solid fill">
            <a:extLst>
              <a:ext uri="{FF2B5EF4-FFF2-40B4-BE49-F238E27FC236}">
                <a16:creationId xmlns:a16="http://schemas.microsoft.com/office/drawing/2014/main" id="{263A36CD-58F2-F102-950E-69B9DF1885E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05295" y="3738722"/>
            <a:ext cx="290947" cy="271155"/>
          </a:xfrm>
          <a:prstGeom prst="rect">
            <a:avLst/>
          </a:prstGeom>
        </p:spPr>
      </p:pic>
      <p:sp>
        <p:nvSpPr>
          <p:cNvPr id="59" name="Arrow: Right 33">
            <a:extLst>
              <a:ext uri="{FF2B5EF4-FFF2-40B4-BE49-F238E27FC236}">
                <a16:creationId xmlns:a16="http://schemas.microsoft.com/office/drawing/2014/main" id="{60DD90D3-912F-AA36-A71C-7A8BA3A6CD60}"/>
              </a:ext>
            </a:extLst>
          </p:cNvPr>
          <p:cNvSpPr/>
          <p:nvPr/>
        </p:nvSpPr>
        <p:spPr>
          <a:xfrm>
            <a:off x="6395897" y="3636793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Content Placeholder 3" descr="Hospital with solid fill">
            <a:extLst>
              <a:ext uri="{FF2B5EF4-FFF2-40B4-BE49-F238E27FC236}">
                <a16:creationId xmlns:a16="http://schemas.microsoft.com/office/drawing/2014/main" id="{3E3E37D2-B854-4F54-A441-ECA41D48551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99135" y="3357084"/>
            <a:ext cx="550025" cy="550025"/>
          </a:xfrm>
          <a:prstGeom prst="rect">
            <a:avLst/>
          </a:prstGeom>
        </p:spPr>
      </p:pic>
      <p:pic>
        <p:nvPicPr>
          <p:cNvPr id="61" name="Graphic 36" descr="Disk with solid fill">
            <a:extLst>
              <a:ext uri="{FF2B5EF4-FFF2-40B4-BE49-F238E27FC236}">
                <a16:creationId xmlns:a16="http://schemas.microsoft.com/office/drawing/2014/main" id="{94374DA5-0610-8C08-57C4-314C0D1C24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57555" y="3788202"/>
            <a:ext cx="290947" cy="271155"/>
          </a:xfrm>
          <a:prstGeom prst="rect">
            <a:avLst/>
          </a:prstGeom>
        </p:spPr>
      </p:pic>
      <p:pic>
        <p:nvPicPr>
          <p:cNvPr id="62" name="Graphic 38" descr="Disk with solid fill">
            <a:extLst>
              <a:ext uri="{FF2B5EF4-FFF2-40B4-BE49-F238E27FC236}">
                <a16:creationId xmlns:a16="http://schemas.microsoft.com/office/drawing/2014/main" id="{C93BC2F9-B5D9-0311-694D-3F3B233840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600256" y="4253320"/>
            <a:ext cx="290947" cy="271155"/>
          </a:xfrm>
          <a:prstGeom prst="rect">
            <a:avLst/>
          </a:prstGeom>
        </p:spPr>
      </p:pic>
      <p:pic>
        <p:nvPicPr>
          <p:cNvPr id="63" name="Graphic 39" descr="Disk with solid fill">
            <a:extLst>
              <a:ext uri="{FF2B5EF4-FFF2-40B4-BE49-F238E27FC236}">
                <a16:creationId xmlns:a16="http://schemas.microsoft.com/office/drawing/2014/main" id="{B08BC34A-E00F-5044-8879-2A1D24B488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57554" y="4025709"/>
            <a:ext cx="290947" cy="271155"/>
          </a:xfrm>
          <a:prstGeom prst="rect">
            <a:avLst/>
          </a:prstGeom>
        </p:spPr>
      </p:pic>
      <p:pic>
        <p:nvPicPr>
          <p:cNvPr id="65" name="Graphic 40" descr="Disk with solid fill">
            <a:extLst>
              <a:ext uri="{FF2B5EF4-FFF2-40B4-BE49-F238E27FC236}">
                <a16:creationId xmlns:a16="http://schemas.microsoft.com/office/drawing/2014/main" id="{3D3332AC-0973-E393-55D9-B2C3978A68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600256" y="4025710"/>
            <a:ext cx="290947" cy="271155"/>
          </a:xfrm>
          <a:prstGeom prst="rect">
            <a:avLst/>
          </a:prstGeom>
        </p:spPr>
      </p:pic>
      <p:pic>
        <p:nvPicPr>
          <p:cNvPr id="66" name="Graphic 41" descr="Disk with solid fill">
            <a:extLst>
              <a:ext uri="{FF2B5EF4-FFF2-40B4-BE49-F238E27FC236}">
                <a16:creationId xmlns:a16="http://schemas.microsoft.com/office/drawing/2014/main" id="{7B48714B-3109-15F7-D042-AC748ABA9C4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600255" y="3788202"/>
            <a:ext cx="290947" cy="271155"/>
          </a:xfrm>
          <a:prstGeom prst="rect">
            <a:avLst/>
          </a:prstGeom>
        </p:spPr>
      </p:pic>
      <p:pic>
        <p:nvPicPr>
          <p:cNvPr id="67" name="Graphic 42" descr="Contract with solid fill">
            <a:extLst>
              <a:ext uri="{FF2B5EF4-FFF2-40B4-BE49-F238E27FC236}">
                <a16:creationId xmlns:a16="http://schemas.microsoft.com/office/drawing/2014/main" id="{C0484537-7C91-45DE-0D3D-FF5B1B59FD4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88725" y="3778308"/>
            <a:ext cx="300843" cy="271154"/>
          </a:xfrm>
          <a:prstGeom prst="rect">
            <a:avLst/>
          </a:prstGeom>
        </p:spPr>
      </p:pic>
      <p:pic>
        <p:nvPicPr>
          <p:cNvPr id="68" name="Graphic 43" descr="Clapping hands with solid fill">
            <a:extLst>
              <a:ext uri="{FF2B5EF4-FFF2-40B4-BE49-F238E27FC236}">
                <a16:creationId xmlns:a16="http://schemas.microsoft.com/office/drawing/2014/main" id="{1D3E52AC-2AD2-07DF-637D-E14C68E000B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650232" y="3728828"/>
            <a:ext cx="350324" cy="320635"/>
          </a:xfrm>
          <a:prstGeom prst="rect">
            <a:avLst/>
          </a:prstGeom>
        </p:spPr>
      </p:pic>
      <p:sp>
        <p:nvSpPr>
          <p:cNvPr id="69" name="Arrow: Right 45">
            <a:extLst>
              <a:ext uri="{FF2B5EF4-FFF2-40B4-BE49-F238E27FC236}">
                <a16:creationId xmlns:a16="http://schemas.microsoft.com/office/drawing/2014/main" id="{2596B12D-D79F-2189-C3F3-16B134781BDB}"/>
              </a:ext>
            </a:extLst>
          </p:cNvPr>
          <p:cNvSpPr/>
          <p:nvPr/>
        </p:nvSpPr>
        <p:spPr>
          <a:xfrm>
            <a:off x="8276156" y="3626896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Graphic 46" descr="Scientist female with solid fill">
            <a:extLst>
              <a:ext uri="{FF2B5EF4-FFF2-40B4-BE49-F238E27FC236}">
                <a16:creationId xmlns:a16="http://schemas.microsoft.com/office/drawing/2014/main" id="{FEA50922-D385-B9A5-D409-CB425FDC3D7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759581" y="3303294"/>
            <a:ext cx="488869" cy="538349"/>
          </a:xfrm>
          <a:prstGeom prst="rect">
            <a:avLst/>
          </a:prstGeom>
        </p:spPr>
      </p:pic>
      <p:pic>
        <p:nvPicPr>
          <p:cNvPr id="71" name="Graphic 47" descr="Disk with solid fill">
            <a:extLst>
              <a:ext uri="{FF2B5EF4-FFF2-40B4-BE49-F238E27FC236}">
                <a16:creationId xmlns:a16="http://schemas.microsoft.com/office/drawing/2014/main" id="{73AA4382-52FE-246B-DA3B-0EF7687063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116331" y="3887162"/>
            <a:ext cx="201883" cy="172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735" y="1917491"/>
            <a:ext cx="755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ln w="0"/>
                <a:ea typeface="Calibri"/>
                <a:cs typeface="Calibri"/>
              </a:rPr>
              <a:t>Center</a:t>
            </a:r>
            <a:r>
              <a:rPr lang="en-GB">
                <a:ln w="0"/>
                <a:ea typeface="Calibri"/>
                <a:cs typeface="Calibri"/>
              </a:rPr>
              <a:t> recruitment and research in the HVS aortic database</a:t>
            </a:r>
            <a:endParaRPr lang="en-US">
              <a:ln w="0"/>
              <a:ea typeface="Calibri"/>
              <a:cs typeface="Calibri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059914" y="5579033"/>
            <a:ext cx="2097238" cy="919466"/>
            <a:chOff x="10204969" y="5761803"/>
            <a:chExt cx="2097238" cy="919466"/>
          </a:xfrm>
        </p:grpSpPr>
        <p:sp>
          <p:nvSpPr>
            <p:cNvPr id="83" name="Rectangle 82"/>
            <p:cNvSpPr/>
            <p:nvPr/>
          </p:nvSpPr>
          <p:spPr>
            <a:xfrm>
              <a:off x="10442173" y="5761803"/>
              <a:ext cx="1860034" cy="919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GB" sz="140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GB" sz="140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Aortic regurgitation</a:t>
              </a:r>
            </a:p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Aortic stenosis</a:t>
              </a:r>
            </a:p>
          </p:txBody>
        </p:sp>
        <p:pic>
          <p:nvPicPr>
            <p:cNvPr id="84" name="Graphic 38" descr="Disk with solid fill">
              <a:extLst>
                <a:ext uri="{FF2B5EF4-FFF2-40B4-BE49-F238E27FC236}">
                  <a16:creationId xmlns:a16="http://schemas.microsoft.com/office/drawing/2014/main" id="{C93BC2F9-B5D9-0311-694D-3F3B23384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04969" y="6256044"/>
              <a:ext cx="290947" cy="27115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9952226" y="5981700"/>
            <a:ext cx="2151185" cy="792480"/>
          </a:xfrm>
          <a:prstGeom prst="rect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Graphic 38" descr="Disk with solid fill">
            <a:extLst>
              <a:ext uri="{FF2B5EF4-FFF2-40B4-BE49-F238E27FC236}">
                <a16:creationId xmlns:a16="http://schemas.microsoft.com/office/drawing/2014/main" id="{C93BC2F9-B5D9-0311-694D-3F3B233840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59913" y="6083629"/>
            <a:ext cx="290947" cy="271155"/>
          </a:xfrm>
          <a:prstGeom prst="rect">
            <a:avLst/>
          </a:prstGeom>
        </p:spPr>
      </p:pic>
      <p:pic>
        <p:nvPicPr>
          <p:cNvPr id="91" name="Graphic 28" descr="Disk with solid fill">
            <a:extLst>
              <a:ext uri="{FF2B5EF4-FFF2-40B4-BE49-F238E27FC236}">
                <a16:creationId xmlns:a16="http://schemas.microsoft.com/office/drawing/2014/main" id="{D75E9921-30A1-C83E-325E-D9566781D2D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65468" y="6412877"/>
            <a:ext cx="290947" cy="271155"/>
          </a:xfrm>
          <a:prstGeom prst="rect">
            <a:avLst/>
          </a:prstGeom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8655" y="4025709"/>
            <a:ext cx="897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/>
              <a:t>Research Proposal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32069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69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3774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046071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0" y="1099557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5B1453-D255-C4FB-E250-7E62331B8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8165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Center recruitment</a:t>
            </a:r>
          </a:p>
        </p:txBody>
      </p:sp>
      <p:sp>
        <p:nvSpPr>
          <p:cNvPr id="2" name="AutoShape 2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114E6-8463-B4F7-CE5C-ECCBEA7C0247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D19A2-C704-98EA-48F4-9D4AEC10CA0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Business Growth with solid fill">
              <a:extLst>
                <a:ext uri="{FF2B5EF4-FFF2-40B4-BE49-F238E27FC236}">
                  <a16:creationId xmlns:a16="http://schemas.microsoft.com/office/drawing/2014/main" id="{D3FC850F-56B9-F6C4-4241-42467A3B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14" name="Graphic 13" descr="Business Growth with solid fill">
            <a:extLst>
              <a:ext uri="{FF2B5EF4-FFF2-40B4-BE49-F238E27FC236}">
                <a16:creationId xmlns:a16="http://schemas.microsoft.com/office/drawing/2014/main" id="{07EC0C50-D0B1-6D61-3905-F1297F15B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010" y="2134756"/>
            <a:ext cx="631861" cy="6147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326C8-9932-894C-6DF5-4A6C6C448C2B}"/>
              </a:ext>
            </a:extLst>
          </p:cNvPr>
          <p:cNvGrpSpPr/>
          <p:nvPr/>
        </p:nvGrpSpPr>
        <p:grpSpPr>
          <a:xfrm>
            <a:off x="-820932" y="3086427"/>
            <a:ext cx="821376" cy="821376"/>
            <a:chOff x="819609" y="2987815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BF34BE-ADB6-E544-B01B-260178729103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5FA8CFF2-FE98-1C8B-25DD-4C59274B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143487DC-A75F-5ED6-1E46-52754ECC5C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941" y="3043516"/>
            <a:ext cx="672354" cy="69924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2993281-0037-AFE8-CE1C-6FF6DA8BD9B1}"/>
              </a:ext>
            </a:extLst>
          </p:cNvPr>
          <p:cNvGrpSpPr/>
          <p:nvPr/>
        </p:nvGrpSpPr>
        <p:grpSpPr>
          <a:xfrm>
            <a:off x="-872800" y="4097476"/>
            <a:ext cx="821376" cy="821376"/>
            <a:chOff x="819609" y="3954041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E6DFB9-9D8D-CBFB-A52C-F1070379F16C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F073E02A-0652-A835-D227-3616CD0F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7" name="Graphic 36" descr="Coins outline">
            <a:extLst>
              <a:ext uri="{FF2B5EF4-FFF2-40B4-BE49-F238E27FC236}">
                <a16:creationId xmlns:a16="http://schemas.microsoft.com/office/drawing/2014/main" id="{D3F7E84C-5B47-9FBB-695A-F23E1D1BC6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9974" y="4096871"/>
            <a:ext cx="672353" cy="67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734" y="1917491"/>
            <a:ext cx="951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n w="0"/>
                <a:ea typeface="Calibri"/>
                <a:cs typeface="Calibri"/>
              </a:rPr>
              <a:t>Consecutive inclusion </a:t>
            </a:r>
            <a:r>
              <a:rPr lang="en-GB">
                <a:ln w="0"/>
                <a:ea typeface="Calibri"/>
                <a:cs typeface="Calibri"/>
              </a:rPr>
              <a:t>and research in the HVS Mitral Tricuspid Valve database</a:t>
            </a:r>
            <a:endParaRPr lang="en-US">
              <a:ln w="0"/>
              <a:ea typeface="Calibri"/>
              <a:cs typeface="Calibri"/>
            </a:endParaRPr>
          </a:p>
        </p:txBody>
      </p:sp>
      <p:pic>
        <p:nvPicPr>
          <p:cNvPr id="115" name="Content Placeholder 3" descr="Hospital with solid fill">
            <a:extLst>
              <a:ext uri="{FF2B5EF4-FFF2-40B4-BE49-F238E27FC236}">
                <a16:creationId xmlns:a16="http://schemas.microsoft.com/office/drawing/2014/main" id="{E15CEFE1-3C80-43B6-4D5F-235F68A5F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88735" y="3372919"/>
            <a:ext cx="550025" cy="550025"/>
          </a:xfrm>
        </p:spPr>
      </p:pic>
      <p:sp>
        <p:nvSpPr>
          <p:cNvPr id="116" name="Rectangle 6">
            <a:extLst>
              <a:ext uri="{FF2B5EF4-FFF2-40B4-BE49-F238E27FC236}">
                <a16:creationId xmlns:a16="http://schemas.microsoft.com/office/drawing/2014/main" id="{1B52D024-D897-953A-FF6A-86A1A67D8F73}"/>
              </a:ext>
            </a:extLst>
          </p:cNvPr>
          <p:cNvSpPr/>
          <p:nvPr/>
        </p:nvSpPr>
        <p:spPr>
          <a:xfrm>
            <a:off x="4426573" y="2488845"/>
            <a:ext cx="2256311" cy="2721427"/>
          </a:xfrm>
          <a:prstGeom prst="flowChartAlternateProcess">
            <a:avLst/>
          </a:prstGeom>
          <a:solidFill>
            <a:srgbClr val="AF2243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HVS Mitral Tricuspid  Valve Database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17" name="Content Placeholder 3" descr="Hospital with solid fill">
            <a:extLst>
              <a:ext uri="{FF2B5EF4-FFF2-40B4-BE49-F238E27FC236}">
                <a16:creationId xmlns:a16="http://schemas.microsoft.com/office/drawing/2014/main" id="{47DE3CDE-76B7-A566-C135-ED6BA45385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84432" y="4158670"/>
            <a:ext cx="550025" cy="550025"/>
          </a:xfrm>
          <a:prstGeom prst="rect">
            <a:avLst/>
          </a:prstGeom>
        </p:spPr>
      </p:pic>
      <p:pic>
        <p:nvPicPr>
          <p:cNvPr id="118" name="Content Placeholder 3" descr="Hospital with solid fill">
            <a:extLst>
              <a:ext uri="{FF2B5EF4-FFF2-40B4-BE49-F238E27FC236}">
                <a16:creationId xmlns:a16="http://schemas.microsoft.com/office/drawing/2014/main" id="{2AC95EA5-C4BC-CA43-D509-E72AEF0A39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92053" y="3361044"/>
            <a:ext cx="550025" cy="550025"/>
          </a:xfrm>
          <a:prstGeom prst="rect">
            <a:avLst/>
          </a:prstGeom>
        </p:spPr>
      </p:pic>
      <p:pic>
        <p:nvPicPr>
          <p:cNvPr id="119" name="Content Placeholder 3" descr="Hospital with solid fill">
            <a:extLst>
              <a:ext uri="{FF2B5EF4-FFF2-40B4-BE49-F238E27FC236}">
                <a16:creationId xmlns:a16="http://schemas.microsoft.com/office/drawing/2014/main" id="{59D3E14A-3299-01C2-9734-4CAFA938A0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82453" y="3365002"/>
            <a:ext cx="550025" cy="550025"/>
          </a:xfrm>
          <a:prstGeom prst="rect">
            <a:avLst/>
          </a:prstGeom>
        </p:spPr>
      </p:pic>
      <p:pic>
        <p:nvPicPr>
          <p:cNvPr id="120" name="Content Placeholder 3" descr="Hospital with solid fill">
            <a:extLst>
              <a:ext uri="{FF2B5EF4-FFF2-40B4-BE49-F238E27FC236}">
                <a16:creationId xmlns:a16="http://schemas.microsoft.com/office/drawing/2014/main" id="{07232A58-7848-817A-D1C8-384BF44481B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72853" y="3359065"/>
            <a:ext cx="550025" cy="550025"/>
          </a:xfrm>
          <a:prstGeom prst="rect">
            <a:avLst/>
          </a:prstGeom>
        </p:spPr>
      </p:pic>
      <p:pic>
        <p:nvPicPr>
          <p:cNvPr id="121" name="Content Placeholder 3" descr="Hospital with solid fill">
            <a:extLst>
              <a:ext uri="{FF2B5EF4-FFF2-40B4-BE49-F238E27FC236}">
                <a16:creationId xmlns:a16="http://schemas.microsoft.com/office/drawing/2014/main" id="{1FF3C3EC-982C-DB19-6994-1F6F2A6FB40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97990" y="4158670"/>
            <a:ext cx="550025" cy="550025"/>
          </a:xfrm>
          <a:prstGeom prst="rect">
            <a:avLst/>
          </a:prstGeom>
        </p:spPr>
      </p:pic>
      <p:pic>
        <p:nvPicPr>
          <p:cNvPr id="122" name="Content Placeholder 3" descr="Hospital with solid fill">
            <a:extLst>
              <a:ext uri="{FF2B5EF4-FFF2-40B4-BE49-F238E27FC236}">
                <a16:creationId xmlns:a16="http://schemas.microsoft.com/office/drawing/2014/main" id="{13DF1ADD-C9DE-120C-6A41-653C700308A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70873" y="4158669"/>
            <a:ext cx="550025" cy="550025"/>
          </a:xfrm>
          <a:prstGeom prst="rect">
            <a:avLst/>
          </a:prstGeom>
        </p:spPr>
      </p:pic>
      <p:pic>
        <p:nvPicPr>
          <p:cNvPr id="123" name="Graphic 18" descr="Disk with solid fill">
            <a:extLst>
              <a:ext uri="{FF2B5EF4-FFF2-40B4-BE49-F238E27FC236}">
                <a16:creationId xmlns:a16="http://schemas.microsoft.com/office/drawing/2014/main" id="{C240F228-2098-FE47-4389-72E8CD71A7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29295" y="3788201"/>
            <a:ext cx="290947" cy="271155"/>
          </a:xfrm>
          <a:prstGeom prst="rect">
            <a:avLst/>
          </a:prstGeom>
        </p:spPr>
      </p:pic>
      <p:pic>
        <p:nvPicPr>
          <p:cNvPr id="124" name="Graphic 19" descr="Disk with solid fill">
            <a:extLst>
              <a:ext uri="{FF2B5EF4-FFF2-40B4-BE49-F238E27FC236}">
                <a16:creationId xmlns:a16="http://schemas.microsoft.com/office/drawing/2014/main" id="{E98F34D3-35BA-B0B8-9C9E-1704A9E8C61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662100" y="3778307"/>
            <a:ext cx="290947" cy="271155"/>
          </a:xfrm>
          <a:prstGeom prst="rect">
            <a:avLst/>
          </a:prstGeom>
        </p:spPr>
      </p:pic>
      <p:pic>
        <p:nvPicPr>
          <p:cNvPr id="125" name="Graphic 20" descr="Disk with solid fill">
            <a:extLst>
              <a:ext uri="{FF2B5EF4-FFF2-40B4-BE49-F238E27FC236}">
                <a16:creationId xmlns:a16="http://schemas.microsoft.com/office/drawing/2014/main" id="{DD43E81F-1041-8FD0-1672-E37A9DAC7DA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42853" y="3798097"/>
            <a:ext cx="290947" cy="271155"/>
          </a:xfrm>
          <a:prstGeom prst="rect">
            <a:avLst/>
          </a:prstGeom>
        </p:spPr>
      </p:pic>
      <p:pic>
        <p:nvPicPr>
          <p:cNvPr id="126" name="Graphic 21" descr="Disk with solid fill">
            <a:extLst>
              <a:ext uri="{FF2B5EF4-FFF2-40B4-BE49-F238E27FC236}">
                <a16:creationId xmlns:a16="http://schemas.microsoft.com/office/drawing/2014/main" id="{7393458C-253A-FB9D-9846-A0DACEDF931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75658" y="3788203"/>
            <a:ext cx="290947" cy="271155"/>
          </a:xfrm>
          <a:prstGeom prst="rect">
            <a:avLst/>
          </a:prstGeom>
        </p:spPr>
      </p:pic>
      <p:pic>
        <p:nvPicPr>
          <p:cNvPr id="128" name="Graphic 23" descr="Disk with solid fill">
            <a:extLst>
              <a:ext uri="{FF2B5EF4-FFF2-40B4-BE49-F238E27FC236}">
                <a16:creationId xmlns:a16="http://schemas.microsoft.com/office/drawing/2014/main" id="{3F095125-930F-1364-A735-FA10DFD428E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80638" y="3780439"/>
            <a:ext cx="290947" cy="271155"/>
          </a:xfrm>
          <a:prstGeom prst="rect">
            <a:avLst/>
          </a:prstGeom>
        </p:spPr>
      </p:pic>
      <p:pic>
        <p:nvPicPr>
          <p:cNvPr id="129" name="Graphic 24" descr="Disk with solid fill">
            <a:extLst>
              <a:ext uri="{FF2B5EF4-FFF2-40B4-BE49-F238E27FC236}">
                <a16:creationId xmlns:a16="http://schemas.microsoft.com/office/drawing/2014/main" id="{FF56F71F-3324-DE0C-AE01-735D56074F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19399" y="4579889"/>
            <a:ext cx="290947" cy="271155"/>
          </a:xfrm>
          <a:prstGeom prst="rect">
            <a:avLst/>
          </a:prstGeom>
        </p:spPr>
      </p:pic>
      <p:pic>
        <p:nvPicPr>
          <p:cNvPr id="130" name="Graphic 25" descr="Disk with solid fill">
            <a:extLst>
              <a:ext uri="{FF2B5EF4-FFF2-40B4-BE49-F238E27FC236}">
                <a16:creationId xmlns:a16="http://schemas.microsoft.com/office/drawing/2014/main" id="{EA15643E-8ADA-8C73-DDA8-DA013C8365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652204" y="4569995"/>
            <a:ext cx="290947" cy="271155"/>
          </a:xfrm>
          <a:prstGeom prst="rect">
            <a:avLst/>
          </a:prstGeom>
        </p:spPr>
      </p:pic>
      <p:pic>
        <p:nvPicPr>
          <p:cNvPr id="131" name="Graphic 26" descr="Disk with solid fill">
            <a:extLst>
              <a:ext uri="{FF2B5EF4-FFF2-40B4-BE49-F238E27FC236}">
                <a16:creationId xmlns:a16="http://schemas.microsoft.com/office/drawing/2014/main" id="{84D0E172-227F-E44E-8836-D5E2F2584CE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42853" y="4589785"/>
            <a:ext cx="290947" cy="271155"/>
          </a:xfrm>
          <a:prstGeom prst="rect">
            <a:avLst/>
          </a:prstGeom>
        </p:spPr>
      </p:pic>
      <p:pic>
        <p:nvPicPr>
          <p:cNvPr id="132" name="Graphic 27" descr="Disk with solid fill">
            <a:extLst>
              <a:ext uri="{FF2B5EF4-FFF2-40B4-BE49-F238E27FC236}">
                <a16:creationId xmlns:a16="http://schemas.microsoft.com/office/drawing/2014/main" id="{42A950DB-D27E-33F2-9D7C-649B3C83548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75658" y="4579891"/>
            <a:ext cx="290947" cy="271155"/>
          </a:xfrm>
          <a:prstGeom prst="rect">
            <a:avLst/>
          </a:prstGeom>
        </p:spPr>
      </p:pic>
      <p:sp>
        <p:nvSpPr>
          <p:cNvPr id="133" name="Arrow: Right 30">
            <a:extLst>
              <a:ext uri="{FF2B5EF4-FFF2-40B4-BE49-F238E27FC236}">
                <a16:creationId xmlns:a16="http://schemas.microsoft.com/office/drawing/2014/main" id="{130231DA-B8E4-CF09-2704-D468171AFAA5}"/>
              </a:ext>
            </a:extLst>
          </p:cNvPr>
          <p:cNvSpPr/>
          <p:nvPr/>
        </p:nvSpPr>
        <p:spPr>
          <a:xfrm>
            <a:off x="3140080" y="3636793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Graphic 31" descr="Disk with solid fill">
            <a:extLst>
              <a:ext uri="{FF2B5EF4-FFF2-40B4-BE49-F238E27FC236}">
                <a16:creationId xmlns:a16="http://schemas.microsoft.com/office/drawing/2014/main" id="{A5FA9C05-1541-1044-A31A-354A39899DB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750286" y="3946724"/>
            <a:ext cx="290947" cy="271155"/>
          </a:xfrm>
          <a:prstGeom prst="rect">
            <a:avLst/>
          </a:prstGeom>
        </p:spPr>
      </p:pic>
      <p:pic>
        <p:nvPicPr>
          <p:cNvPr id="135" name="Graphic 32" descr="Disk with solid fill">
            <a:extLst>
              <a:ext uri="{FF2B5EF4-FFF2-40B4-BE49-F238E27FC236}">
                <a16:creationId xmlns:a16="http://schemas.microsoft.com/office/drawing/2014/main" id="{263A36CD-58F2-F102-950E-69B9DF1885E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465939" y="3950119"/>
            <a:ext cx="290947" cy="271155"/>
          </a:xfrm>
          <a:prstGeom prst="rect">
            <a:avLst/>
          </a:prstGeom>
        </p:spPr>
      </p:pic>
      <p:sp>
        <p:nvSpPr>
          <p:cNvPr id="136" name="Arrow: Right 33">
            <a:extLst>
              <a:ext uri="{FF2B5EF4-FFF2-40B4-BE49-F238E27FC236}">
                <a16:creationId xmlns:a16="http://schemas.microsoft.com/office/drawing/2014/main" id="{60DD90D3-912F-AA36-A71C-7A8BA3A6CD60}"/>
              </a:ext>
            </a:extLst>
          </p:cNvPr>
          <p:cNvSpPr/>
          <p:nvPr/>
        </p:nvSpPr>
        <p:spPr>
          <a:xfrm>
            <a:off x="6395897" y="3636793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Content Placeholder 3" descr="Hospital with solid fill">
            <a:extLst>
              <a:ext uri="{FF2B5EF4-FFF2-40B4-BE49-F238E27FC236}">
                <a16:creationId xmlns:a16="http://schemas.microsoft.com/office/drawing/2014/main" id="{3E3E37D2-B854-4F54-A441-ECA41D48551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99135" y="3357084"/>
            <a:ext cx="550025" cy="550025"/>
          </a:xfrm>
          <a:prstGeom prst="rect">
            <a:avLst/>
          </a:prstGeom>
        </p:spPr>
      </p:pic>
      <p:pic>
        <p:nvPicPr>
          <p:cNvPr id="138" name="Graphic 36" descr="Disk with solid fill">
            <a:extLst>
              <a:ext uri="{FF2B5EF4-FFF2-40B4-BE49-F238E27FC236}">
                <a16:creationId xmlns:a16="http://schemas.microsoft.com/office/drawing/2014/main" id="{94374DA5-0610-8C08-57C4-314C0D1C245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857555" y="3788202"/>
            <a:ext cx="290947" cy="271155"/>
          </a:xfrm>
          <a:prstGeom prst="rect">
            <a:avLst/>
          </a:prstGeom>
        </p:spPr>
      </p:pic>
      <p:pic>
        <p:nvPicPr>
          <p:cNvPr id="139" name="Graphic 38" descr="Disk with solid fill">
            <a:extLst>
              <a:ext uri="{FF2B5EF4-FFF2-40B4-BE49-F238E27FC236}">
                <a16:creationId xmlns:a16="http://schemas.microsoft.com/office/drawing/2014/main" id="{C93BC2F9-B5D9-0311-694D-3F3B2338406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600256" y="4253320"/>
            <a:ext cx="290947" cy="271155"/>
          </a:xfrm>
          <a:prstGeom prst="rect">
            <a:avLst/>
          </a:prstGeom>
        </p:spPr>
      </p:pic>
      <p:pic>
        <p:nvPicPr>
          <p:cNvPr id="140" name="Graphic 39" descr="Disk with solid fill">
            <a:extLst>
              <a:ext uri="{FF2B5EF4-FFF2-40B4-BE49-F238E27FC236}">
                <a16:creationId xmlns:a16="http://schemas.microsoft.com/office/drawing/2014/main" id="{B08BC34A-E00F-5044-8879-2A1D24B488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857554" y="4025709"/>
            <a:ext cx="290947" cy="271155"/>
          </a:xfrm>
          <a:prstGeom prst="rect">
            <a:avLst/>
          </a:prstGeom>
        </p:spPr>
      </p:pic>
      <p:pic>
        <p:nvPicPr>
          <p:cNvPr id="141" name="Graphic 40" descr="Disk with solid fill">
            <a:extLst>
              <a:ext uri="{FF2B5EF4-FFF2-40B4-BE49-F238E27FC236}">
                <a16:creationId xmlns:a16="http://schemas.microsoft.com/office/drawing/2014/main" id="{3D3332AC-0973-E393-55D9-B2C3978A68A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600256" y="4025710"/>
            <a:ext cx="290947" cy="271155"/>
          </a:xfrm>
          <a:prstGeom prst="rect">
            <a:avLst/>
          </a:prstGeom>
        </p:spPr>
      </p:pic>
      <p:pic>
        <p:nvPicPr>
          <p:cNvPr id="142" name="Graphic 41" descr="Disk with solid fill">
            <a:extLst>
              <a:ext uri="{FF2B5EF4-FFF2-40B4-BE49-F238E27FC236}">
                <a16:creationId xmlns:a16="http://schemas.microsoft.com/office/drawing/2014/main" id="{7B48714B-3109-15F7-D042-AC748ABA9C4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600255" y="3788202"/>
            <a:ext cx="290947" cy="271155"/>
          </a:xfrm>
          <a:prstGeom prst="rect">
            <a:avLst/>
          </a:prstGeom>
        </p:spPr>
      </p:pic>
      <p:pic>
        <p:nvPicPr>
          <p:cNvPr id="143" name="Graphic 42" descr="Contract with solid fill">
            <a:extLst>
              <a:ext uri="{FF2B5EF4-FFF2-40B4-BE49-F238E27FC236}">
                <a16:creationId xmlns:a16="http://schemas.microsoft.com/office/drawing/2014/main" id="{C0484537-7C91-45DE-0D3D-FF5B1B59FD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888725" y="3778308"/>
            <a:ext cx="300843" cy="271154"/>
          </a:xfrm>
          <a:prstGeom prst="rect">
            <a:avLst/>
          </a:prstGeom>
        </p:spPr>
      </p:pic>
      <p:pic>
        <p:nvPicPr>
          <p:cNvPr id="144" name="Graphic 43" descr="Clapping hands with solid fill">
            <a:extLst>
              <a:ext uri="{FF2B5EF4-FFF2-40B4-BE49-F238E27FC236}">
                <a16:creationId xmlns:a16="http://schemas.microsoft.com/office/drawing/2014/main" id="{1D3E52AC-2AD2-07DF-637D-E14C68E000B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650232" y="3728828"/>
            <a:ext cx="350324" cy="320635"/>
          </a:xfrm>
          <a:prstGeom prst="rect">
            <a:avLst/>
          </a:prstGeom>
        </p:spPr>
      </p:pic>
      <p:sp>
        <p:nvSpPr>
          <p:cNvPr id="145" name="Arrow: Right 45">
            <a:extLst>
              <a:ext uri="{FF2B5EF4-FFF2-40B4-BE49-F238E27FC236}">
                <a16:creationId xmlns:a16="http://schemas.microsoft.com/office/drawing/2014/main" id="{2596B12D-D79F-2189-C3F3-16B134781BDB}"/>
              </a:ext>
            </a:extLst>
          </p:cNvPr>
          <p:cNvSpPr/>
          <p:nvPr/>
        </p:nvSpPr>
        <p:spPr>
          <a:xfrm>
            <a:off x="8276156" y="3626896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Graphic 46" descr="Scientist female with solid fill">
            <a:extLst>
              <a:ext uri="{FF2B5EF4-FFF2-40B4-BE49-F238E27FC236}">
                <a16:creationId xmlns:a16="http://schemas.microsoft.com/office/drawing/2014/main" id="{FEA50922-D385-B9A5-D409-CB425FDC3D7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759581" y="3303294"/>
            <a:ext cx="488869" cy="538349"/>
          </a:xfrm>
          <a:prstGeom prst="rect">
            <a:avLst/>
          </a:prstGeom>
        </p:spPr>
      </p:pic>
      <p:pic>
        <p:nvPicPr>
          <p:cNvPr id="147" name="Graphic 47" descr="Disk with solid fill">
            <a:extLst>
              <a:ext uri="{FF2B5EF4-FFF2-40B4-BE49-F238E27FC236}">
                <a16:creationId xmlns:a16="http://schemas.microsoft.com/office/drawing/2014/main" id="{73AA4382-52FE-246B-DA3B-0EF7687063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116331" y="3887162"/>
            <a:ext cx="201883" cy="172194"/>
          </a:xfrm>
          <a:prstGeom prst="rect">
            <a:avLst/>
          </a:prstGeom>
        </p:spPr>
      </p:pic>
      <p:pic>
        <p:nvPicPr>
          <p:cNvPr id="148" name="Graphic 2" descr="Disk with solid fill">
            <a:extLst>
              <a:ext uri="{FF2B5EF4-FFF2-40B4-BE49-F238E27FC236}">
                <a16:creationId xmlns:a16="http://schemas.microsoft.com/office/drawing/2014/main" id="{CEB594C9-2BF6-D416-9698-89FAC424E85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929295" y="3984144"/>
            <a:ext cx="290947" cy="271155"/>
          </a:xfrm>
          <a:prstGeom prst="rect">
            <a:avLst/>
          </a:prstGeom>
        </p:spPr>
      </p:pic>
      <p:pic>
        <p:nvPicPr>
          <p:cNvPr id="149" name="Graphic 4" descr="Disk with solid fill">
            <a:extLst>
              <a:ext uri="{FF2B5EF4-FFF2-40B4-BE49-F238E27FC236}">
                <a16:creationId xmlns:a16="http://schemas.microsoft.com/office/drawing/2014/main" id="{40E1FB4D-DF32-24B9-73F1-D1113157D3B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662100" y="3974250"/>
            <a:ext cx="290947" cy="271155"/>
          </a:xfrm>
          <a:prstGeom prst="rect">
            <a:avLst/>
          </a:prstGeom>
        </p:spPr>
      </p:pic>
      <p:pic>
        <p:nvPicPr>
          <p:cNvPr id="150" name="Graphic 5" descr="Disk with solid fill">
            <a:extLst>
              <a:ext uri="{FF2B5EF4-FFF2-40B4-BE49-F238E27FC236}">
                <a16:creationId xmlns:a16="http://schemas.microsoft.com/office/drawing/2014/main" id="{DA269711-23D5-68AB-FA44-C125925F5CD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542853" y="3994040"/>
            <a:ext cx="290947" cy="271155"/>
          </a:xfrm>
          <a:prstGeom prst="rect">
            <a:avLst/>
          </a:prstGeom>
        </p:spPr>
      </p:pic>
      <p:pic>
        <p:nvPicPr>
          <p:cNvPr id="151" name="Graphic 7" descr="Disk with solid fill">
            <a:extLst>
              <a:ext uri="{FF2B5EF4-FFF2-40B4-BE49-F238E27FC236}">
                <a16:creationId xmlns:a16="http://schemas.microsoft.com/office/drawing/2014/main" id="{4C65CB47-5687-BCC4-6C5B-DA46A4D7CCD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275658" y="3984146"/>
            <a:ext cx="290947" cy="271155"/>
          </a:xfrm>
          <a:prstGeom prst="rect">
            <a:avLst/>
          </a:prstGeom>
        </p:spPr>
      </p:pic>
      <p:pic>
        <p:nvPicPr>
          <p:cNvPr id="152" name="Graphic 9" descr="Disk with solid fill">
            <a:extLst>
              <a:ext uri="{FF2B5EF4-FFF2-40B4-BE49-F238E27FC236}">
                <a16:creationId xmlns:a16="http://schemas.microsoft.com/office/drawing/2014/main" id="{31AF4038-215A-4DAB-D374-CA40B45C47E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146515" y="3984143"/>
            <a:ext cx="290947" cy="271155"/>
          </a:xfrm>
          <a:prstGeom prst="rect">
            <a:avLst/>
          </a:prstGeom>
        </p:spPr>
      </p:pic>
      <p:pic>
        <p:nvPicPr>
          <p:cNvPr id="153" name="Graphic 11" descr="Disk with solid fill">
            <a:extLst>
              <a:ext uri="{FF2B5EF4-FFF2-40B4-BE49-F238E27FC236}">
                <a16:creationId xmlns:a16="http://schemas.microsoft.com/office/drawing/2014/main" id="{1D298919-53D2-C2D5-2878-03B133FFA32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879320" y="3974249"/>
            <a:ext cx="290947" cy="271155"/>
          </a:xfrm>
          <a:prstGeom prst="rect">
            <a:avLst/>
          </a:prstGeom>
        </p:spPr>
      </p:pic>
      <p:pic>
        <p:nvPicPr>
          <p:cNvPr id="154" name="Graphic 13" descr="Disk with solid fill">
            <a:extLst>
              <a:ext uri="{FF2B5EF4-FFF2-40B4-BE49-F238E27FC236}">
                <a16:creationId xmlns:a16="http://schemas.microsoft.com/office/drawing/2014/main" id="{38197FF5-B097-204C-080B-B2B89446674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929294" y="4789686"/>
            <a:ext cx="290947" cy="271155"/>
          </a:xfrm>
          <a:prstGeom prst="rect">
            <a:avLst/>
          </a:prstGeom>
        </p:spPr>
      </p:pic>
      <p:pic>
        <p:nvPicPr>
          <p:cNvPr id="155" name="Graphic 17" descr="Disk with solid fill">
            <a:extLst>
              <a:ext uri="{FF2B5EF4-FFF2-40B4-BE49-F238E27FC236}">
                <a16:creationId xmlns:a16="http://schemas.microsoft.com/office/drawing/2014/main" id="{F7D9250A-B9D2-C789-7928-BF4D48F7D9B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662099" y="4779792"/>
            <a:ext cx="290947" cy="271155"/>
          </a:xfrm>
          <a:prstGeom prst="rect">
            <a:avLst/>
          </a:prstGeom>
        </p:spPr>
      </p:pic>
      <p:pic>
        <p:nvPicPr>
          <p:cNvPr id="156" name="Graphic 48" descr="Disk with solid fill">
            <a:extLst>
              <a:ext uri="{FF2B5EF4-FFF2-40B4-BE49-F238E27FC236}">
                <a16:creationId xmlns:a16="http://schemas.microsoft.com/office/drawing/2014/main" id="{67654202-F3CF-111D-3150-772FDC909B4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146514" y="4593742"/>
            <a:ext cx="290947" cy="271155"/>
          </a:xfrm>
          <a:prstGeom prst="rect">
            <a:avLst/>
          </a:prstGeom>
        </p:spPr>
      </p:pic>
      <p:pic>
        <p:nvPicPr>
          <p:cNvPr id="157" name="Graphic 49" descr="Disk with solid fill">
            <a:extLst>
              <a:ext uri="{FF2B5EF4-FFF2-40B4-BE49-F238E27FC236}">
                <a16:creationId xmlns:a16="http://schemas.microsoft.com/office/drawing/2014/main" id="{ADB02E65-3BDB-860C-6DA8-D5F425D4A4C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879319" y="4594734"/>
            <a:ext cx="290947" cy="271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059913" y="5463388"/>
            <a:ext cx="2097239" cy="1190729"/>
            <a:chOff x="10204968" y="5646158"/>
            <a:chExt cx="2097239" cy="1190729"/>
          </a:xfrm>
        </p:grpSpPr>
        <p:sp>
          <p:nvSpPr>
            <p:cNvPr id="77" name="Rectangle 76"/>
            <p:cNvSpPr/>
            <p:nvPr/>
          </p:nvSpPr>
          <p:spPr>
            <a:xfrm>
              <a:off x="10442173" y="5761803"/>
              <a:ext cx="1860034" cy="919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Mitral regurgitation Mitral stenosis</a:t>
              </a:r>
            </a:p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Tricuspid regurgitation</a:t>
              </a:r>
            </a:p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Tricuspid stenosis</a:t>
              </a:r>
            </a:p>
          </p:txBody>
        </p:sp>
        <p:pic>
          <p:nvPicPr>
            <p:cNvPr id="79" name="Graphic 38" descr="Disk with solid fill">
              <a:extLst>
                <a:ext uri="{FF2B5EF4-FFF2-40B4-BE49-F238E27FC236}">
                  <a16:creationId xmlns:a16="http://schemas.microsoft.com/office/drawing/2014/main" id="{C93BC2F9-B5D9-0311-694D-3F3B23384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204969" y="6256044"/>
              <a:ext cx="290947" cy="271155"/>
            </a:xfrm>
            <a:prstGeom prst="rect">
              <a:avLst/>
            </a:prstGeom>
          </p:spPr>
        </p:pic>
        <p:pic>
          <p:nvPicPr>
            <p:cNvPr id="80" name="Graphic 9" descr="Disk with solid fill">
              <a:extLst>
                <a:ext uri="{FF2B5EF4-FFF2-40B4-BE49-F238E27FC236}">
                  <a16:creationId xmlns:a16="http://schemas.microsoft.com/office/drawing/2014/main" id="{31AF4038-215A-4DAB-D374-CA40B45C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0204969" y="6565732"/>
              <a:ext cx="290947" cy="271155"/>
            </a:xfrm>
            <a:prstGeom prst="rect">
              <a:avLst/>
            </a:prstGeom>
          </p:spPr>
        </p:pic>
        <p:pic>
          <p:nvPicPr>
            <p:cNvPr id="82" name="Graphic 20" descr="Disk with solid fill">
              <a:extLst>
                <a:ext uri="{FF2B5EF4-FFF2-40B4-BE49-F238E27FC236}">
                  <a16:creationId xmlns:a16="http://schemas.microsoft.com/office/drawing/2014/main" id="{DD43E81F-1041-8FD0-1672-E37A9DAC7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204968" y="5951101"/>
              <a:ext cx="290947" cy="271155"/>
            </a:xfrm>
            <a:prstGeom prst="rect">
              <a:avLst/>
            </a:prstGeom>
          </p:spPr>
        </p:pic>
        <p:pic>
          <p:nvPicPr>
            <p:cNvPr id="83" name="Graphic 23" descr="Disk with solid fill">
              <a:extLst>
                <a:ext uri="{FF2B5EF4-FFF2-40B4-BE49-F238E27FC236}">
                  <a16:creationId xmlns:a16="http://schemas.microsoft.com/office/drawing/2014/main" id="{3F095125-930F-1364-A735-FA10DFD42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204968" y="5646158"/>
              <a:ext cx="290947" cy="27115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9952226" y="5311140"/>
            <a:ext cx="2151185" cy="1463040"/>
          </a:xfrm>
          <a:prstGeom prst="rect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raphic 22" descr="Disk with solid fill">
            <a:extLst>
              <a:ext uri="{FF2B5EF4-FFF2-40B4-BE49-F238E27FC236}">
                <a16:creationId xmlns:a16="http://schemas.microsoft.com/office/drawing/2014/main" id="{1F060F5E-7F80-6FC6-068C-C8362C102BA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47396" y="3741584"/>
            <a:ext cx="290947" cy="271155"/>
          </a:xfrm>
          <a:prstGeom prst="rect">
            <a:avLst/>
          </a:prstGeom>
        </p:spPr>
      </p:pic>
      <p:pic>
        <p:nvPicPr>
          <p:cNvPr id="81" name="Graphic 23" descr="Disk with solid fill">
            <a:extLst>
              <a:ext uri="{FF2B5EF4-FFF2-40B4-BE49-F238E27FC236}">
                <a16:creationId xmlns:a16="http://schemas.microsoft.com/office/drawing/2014/main" id="{3F095125-930F-1364-A735-FA10DFD428E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80201" y="3741587"/>
            <a:ext cx="290947" cy="271155"/>
          </a:xfrm>
          <a:prstGeom prst="rect">
            <a:avLst/>
          </a:prstGeom>
        </p:spPr>
      </p:pic>
      <p:pic>
        <p:nvPicPr>
          <p:cNvPr id="89" name="Graphic 22" descr="Disk with solid fill">
            <a:extLst>
              <a:ext uri="{FF2B5EF4-FFF2-40B4-BE49-F238E27FC236}">
                <a16:creationId xmlns:a16="http://schemas.microsoft.com/office/drawing/2014/main" id="{1F060F5E-7F80-6FC6-068C-C8362C102BA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45197" y="3785385"/>
            <a:ext cx="290947" cy="27115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6658655" y="4025709"/>
            <a:ext cx="897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/>
              <a:t>Research Proposal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06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6" grpId="0" animBg="1"/>
      <p:bldP spid="145" grpId="0" animBg="1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3774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046071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0" y="1099557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5B1453-D255-C4FB-E250-7E62331B8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8165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Center recruitment</a:t>
            </a:r>
          </a:p>
        </p:txBody>
      </p:sp>
      <p:sp>
        <p:nvSpPr>
          <p:cNvPr id="2" name="AutoShape 2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114E6-8463-B4F7-CE5C-ECCBEA7C0247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D19A2-C704-98EA-48F4-9D4AEC10CA0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Business Growth with solid fill">
              <a:extLst>
                <a:ext uri="{FF2B5EF4-FFF2-40B4-BE49-F238E27FC236}">
                  <a16:creationId xmlns:a16="http://schemas.microsoft.com/office/drawing/2014/main" id="{D3FC850F-56B9-F6C4-4241-42467A3B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14" name="Graphic 13" descr="Business Growth with solid fill">
            <a:extLst>
              <a:ext uri="{FF2B5EF4-FFF2-40B4-BE49-F238E27FC236}">
                <a16:creationId xmlns:a16="http://schemas.microsoft.com/office/drawing/2014/main" id="{07EC0C50-D0B1-6D61-3905-F1297F15B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010" y="2134756"/>
            <a:ext cx="631861" cy="6147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326C8-9932-894C-6DF5-4A6C6C448C2B}"/>
              </a:ext>
            </a:extLst>
          </p:cNvPr>
          <p:cNvGrpSpPr/>
          <p:nvPr/>
        </p:nvGrpSpPr>
        <p:grpSpPr>
          <a:xfrm>
            <a:off x="-820932" y="3086427"/>
            <a:ext cx="821376" cy="821376"/>
            <a:chOff x="819609" y="2987815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BF34BE-ADB6-E544-B01B-260178729103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5FA8CFF2-FE98-1C8B-25DD-4C59274B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143487DC-A75F-5ED6-1E46-52754ECC5C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941" y="3043516"/>
            <a:ext cx="672354" cy="69924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2993281-0037-AFE8-CE1C-6FF6DA8BD9B1}"/>
              </a:ext>
            </a:extLst>
          </p:cNvPr>
          <p:cNvGrpSpPr/>
          <p:nvPr/>
        </p:nvGrpSpPr>
        <p:grpSpPr>
          <a:xfrm>
            <a:off x="-872800" y="4097476"/>
            <a:ext cx="821376" cy="821376"/>
            <a:chOff x="819609" y="3954041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E6DFB9-9D8D-CBFB-A52C-F1070379F16C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F073E02A-0652-A835-D227-3616CD0F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7" name="Graphic 36" descr="Coins outline">
            <a:extLst>
              <a:ext uri="{FF2B5EF4-FFF2-40B4-BE49-F238E27FC236}">
                <a16:creationId xmlns:a16="http://schemas.microsoft.com/office/drawing/2014/main" id="{D3F7E84C-5B47-9FBB-695A-F23E1D1BC6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9974" y="4096871"/>
            <a:ext cx="672353" cy="67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734" y="1917491"/>
            <a:ext cx="899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n w="0"/>
                <a:ea typeface="Calibri"/>
                <a:cs typeface="Calibri"/>
              </a:rPr>
              <a:t>Project based inclusion </a:t>
            </a:r>
            <a:r>
              <a:rPr lang="en-GB" err="1">
                <a:ln w="0"/>
                <a:ea typeface="Calibri"/>
                <a:cs typeface="Calibri"/>
              </a:rPr>
              <a:t>center</a:t>
            </a:r>
            <a:r>
              <a:rPr lang="en-GB">
                <a:ln w="0"/>
                <a:ea typeface="Calibri"/>
                <a:cs typeface="Calibri"/>
              </a:rPr>
              <a:t> recruitment in the HVS Mitral Tricuspid Valve database</a:t>
            </a:r>
            <a:endParaRPr lang="en-US">
              <a:ln w="0"/>
              <a:ea typeface="Calibri"/>
              <a:cs typeface="Calibri"/>
            </a:endParaRPr>
          </a:p>
        </p:txBody>
      </p:sp>
      <p:pic>
        <p:nvPicPr>
          <p:cNvPr id="93" name="Graphic 56" descr="Disk with solid fill">
            <a:extLst>
              <a:ext uri="{FF2B5EF4-FFF2-40B4-BE49-F238E27FC236}">
                <a16:creationId xmlns:a16="http://schemas.microsoft.com/office/drawing/2014/main" id="{EF82575F-2399-C8A0-D1DE-CF1E538EEB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08407" y="3078226"/>
            <a:ext cx="290947" cy="271155"/>
          </a:xfrm>
          <a:prstGeom prst="rect">
            <a:avLst/>
          </a:prstGeom>
        </p:spPr>
      </p:pic>
      <p:pic>
        <p:nvPicPr>
          <p:cNvPr id="94" name="Graphic 58" descr="Disk with solid fill">
            <a:extLst>
              <a:ext uri="{FF2B5EF4-FFF2-40B4-BE49-F238E27FC236}">
                <a16:creationId xmlns:a16="http://schemas.microsoft.com/office/drawing/2014/main" id="{AB0E7D81-CEBD-699C-F9EA-379F2A1A74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51110" y="3078228"/>
            <a:ext cx="290947" cy="271155"/>
          </a:xfrm>
          <a:prstGeom prst="rect">
            <a:avLst/>
          </a:prstGeom>
        </p:spPr>
      </p:pic>
      <p:pic>
        <p:nvPicPr>
          <p:cNvPr id="95" name="Graphic 60" descr="Disk with solid fill">
            <a:extLst>
              <a:ext uri="{FF2B5EF4-FFF2-40B4-BE49-F238E27FC236}">
                <a16:creationId xmlns:a16="http://schemas.microsoft.com/office/drawing/2014/main" id="{7421453B-0B69-D307-6ED0-66EC5925EC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18305" y="2850617"/>
            <a:ext cx="290947" cy="271155"/>
          </a:xfrm>
          <a:prstGeom prst="rect">
            <a:avLst/>
          </a:prstGeom>
        </p:spPr>
      </p:pic>
      <p:pic>
        <p:nvPicPr>
          <p:cNvPr id="96" name="Graphic 62" descr="Disk with solid fill">
            <a:extLst>
              <a:ext uri="{FF2B5EF4-FFF2-40B4-BE49-F238E27FC236}">
                <a16:creationId xmlns:a16="http://schemas.microsoft.com/office/drawing/2014/main" id="{3D2312F8-9FDE-9158-9F3D-2ADF944417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61007" y="2850618"/>
            <a:ext cx="290947" cy="271155"/>
          </a:xfrm>
          <a:prstGeom prst="rect">
            <a:avLst/>
          </a:prstGeom>
        </p:spPr>
      </p:pic>
      <p:pic>
        <p:nvPicPr>
          <p:cNvPr id="97" name="Graphic 64" descr="Disk with solid fill">
            <a:extLst>
              <a:ext uri="{FF2B5EF4-FFF2-40B4-BE49-F238E27FC236}">
                <a16:creationId xmlns:a16="http://schemas.microsoft.com/office/drawing/2014/main" id="{83D614E9-2C2E-F6F7-D5B3-2FBE344774E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61006" y="2613110"/>
            <a:ext cx="290947" cy="271155"/>
          </a:xfrm>
          <a:prstGeom prst="rect">
            <a:avLst/>
          </a:prstGeom>
        </p:spPr>
      </p:pic>
      <p:pic>
        <p:nvPicPr>
          <p:cNvPr id="98" name="Content Placeholder 3" descr="Hospital with solid fill">
            <a:extLst>
              <a:ext uri="{FF2B5EF4-FFF2-40B4-BE49-F238E27FC236}">
                <a16:creationId xmlns:a16="http://schemas.microsoft.com/office/drawing/2014/main" id="{F5571D75-9428-DCE0-134E-DE7BCD35B7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27767" y="3616930"/>
            <a:ext cx="550025" cy="550025"/>
          </a:xfrm>
          <a:prstGeom prst="rect">
            <a:avLst/>
          </a:prstGeom>
        </p:spPr>
      </p:pic>
      <p:sp>
        <p:nvSpPr>
          <p:cNvPr id="99" name="Arrow: Right 75">
            <a:extLst>
              <a:ext uri="{FF2B5EF4-FFF2-40B4-BE49-F238E27FC236}">
                <a16:creationId xmlns:a16="http://schemas.microsoft.com/office/drawing/2014/main" id="{11508788-5593-4044-12C7-300B780768EB}"/>
              </a:ext>
            </a:extLst>
          </p:cNvPr>
          <p:cNvSpPr/>
          <p:nvPr/>
        </p:nvSpPr>
        <p:spPr>
          <a:xfrm>
            <a:off x="2414737" y="3896636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raphic 76" descr="Contract with solid fill">
            <a:extLst>
              <a:ext uri="{FF2B5EF4-FFF2-40B4-BE49-F238E27FC236}">
                <a16:creationId xmlns:a16="http://schemas.microsoft.com/office/drawing/2014/main" id="{1EDFF93F-B303-661E-3297-B188123FA49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907564" y="4038152"/>
            <a:ext cx="300843" cy="271154"/>
          </a:xfrm>
          <a:prstGeom prst="rect">
            <a:avLst/>
          </a:prstGeom>
        </p:spPr>
      </p:pic>
      <p:pic>
        <p:nvPicPr>
          <p:cNvPr id="101" name="Graphic 77" descr="Clapping hands with solid fill">
            <a:extLst>
              <a:ext uri="{FF2B5EF4-FFF2-40B4-BE49-F238E27FC236}">
                <a16:creationId xmlns:a16="http://schemas.microsoft.com/office/drawing/2014/main" id="{4271BD97-6CC9-9EB9-1F6D-18B07292DF4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669071" y="3988672"/>
            <a:ext cx="350324" cy="320635"/>
          </a:xfrm>
          <a:prstGeom prst="rect">
            <a:avLst/>
          </a:prstGeom>
        </p:spPr>
      </p:pic>
      <p:sp>
        <p:nvSpPr>
          <p:cNvPr id="102" name="Arrow: Right 78">
            <a:extLst>
              <a:ext uri="{FF2B5EF4-FFF2-40B4-BE49-F238E27FC236}">
                <a16:creationId xmlns:a16="http://schemas.microsoft.com/office/drawing/2014/main" id="{50515829-132D-D2CF-D6C6-076B41405F6A}"/>
              </a:ext>
            </a:extLst>
          </p:cNvPr>
          <p:cNvSpPr/>
          <p:nvPr/>
        </p:nvSpPr>
        <p:spPr>
          <a:xfrm>
            <a:off x="4279989" y="3889711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Graphic 79" descr="Scientist female with solid fill">
            <a:extLst>
              <a:ext uri="{FF2B5EF4-FFF2-40B4-BE49-F238E27FC236}">
                <a16:creationId xmlns:a16="http://schemas.microsoft.com/office/drawing/2014/main" id="{9EB00DDB-C155-ADE6-5C87-58D35B7209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778421" y="3563138"/>
            <a:ext cx="488869" cy="538349"/>
          </a:xfrm>
          <a:prstGeom prst="rect">
            <a:avLst/>
          </a:prstGeom>
        </p:spPr>
      </p:pic>
      <p:pic>
        <p:nvPicPr>
          <p:cNvPr id="105" name="Content Placeholder 3" descr="Hospital with solid fill">
            <a:extLst>
              <a:ext uri="{FF2B5EF4-FFF2-40B4-BE49-F238E27FC236}">
                <a16:creationId xmlns:a16="http://schemas.microsoft.com/office/drawing/2014/main" id="{194BB571-99AE-83E1-BFEB-BBE046A0D31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14260" y="4923215"/>
            <a:ext cx="550025" cy="550025"/>
          </a:xfrm>
          <a:prstGeom prst="rect">
            <a:avLst/>
          </a:prstGeom>
        </p:spPr>
      </p:pic>
      <p:pic>
        <p:nvPicPr>
          <p:cNvPr id="106" name="Content Placeholder 3" descr="Hospital with solid fill">
            <a:extLst>
              <a:ext uri="{FF2B5EF4-FFF2-40B4-BE49-F238E27FC236}">
                <a16:creationId xmlns:a16="http://schemas.microsoft.com/office/drawing/2014/main" id="{8201AFF4-48C8-F3F7-69DA-B2AFD096C8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17922" y="4923215"/>
            <a:ext cx="550025" cy="550025"/>
          </a:xfrm>
          <a:prstGeom prst="rect">
            <a:avLst/>
          </a:prstGeom>
        </p:spPr>
      </p:pic>
      <p:sp>
        <p:nvSpPr>
          <p:cNvPr id="108" name="Arrow: Bent 99">
            <a:extLst>
              <a:ext uri="{FF2B5EF4-FFF2-40B4-BE49-F238E27FC236}">
                <a16:creationId xmlns:a16="http://schemas.microsoft.com/office/drawing/2014/main" id="{7C9BE2D9-D23C-A3C4-4D4B-17B5AA891C2A}"/>
              </a:ext>
            </a:extLst>
          </p:cNvPr>
          <p:cNvSpPr/>
          <p:nvPr/>
        </p:nvSpPr>
        <p:spPr>
          <a:xfrm rot="5400000" flipV="1">
            <a:off x="3649441" y="1696732"/>
            <a:ext cx="277090" cy="3582389"/>
          </a:xfrm>
          <a:prstGeom prst="bentArrow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9" name="Graphic 100" descr="Disk with solid fill">
            <a:extLst>
              <a:ext uri="{FF2B5EF4-FFF2-40B4-BE49-F238E27FC236}">
                <a16:creationId xmlns:a16="http://schemas.microsoft.com/office/drawing/2014/main" id="{E7AF0EA1-98F3-A387-15EF-0DCAFC5543A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19339" y="5378082"/>
            <a:ext cx="290947" cy="271155"/>
          </a:xfrm>
          <a:prstGeom prst="rect">
            <a:avLst/>
          </a:prstGeom>
        </p:spPr>
      </p:pic>
      <p:pic>
        <p:nvPicPr>
          <p:cNvPr id="110" name="Graphic 101" descr="Disk with solid fill">
            <a:extLst>
              <a:ext uri="{FF2B5EF4-FFF2-40B4-BE49-F238E27FC236}">
                <a16:creationId xmlns:a16="http://schemas.microsoft.com/office/drawing/2014/main" id="{435CD3A6-951E-C079-279B-8DCC3AE39E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8939" y="5378082"/>
            <a:ext cx="290947" cy="271155"/>
          </a:xfrm>
          <a:prstGeom prst="rect">
            <a:avLst/>
          </a:prstGeom>
        </p:spPr>
      </p:pic>
      <p:pic>
        <p:nvPicPr>
          <p:cNvPr id="111" name="Graphic 102" descr="Disk with solid fill">
            <a:extLst>
              <a:ext uri="{FF2B5EF4-FFF2-40B4-BE49-F238E27FC236}">
                <a16:creationId xmlns:a16="http://schemas.microsoft.com/office/drawing/2014/main" id="{B6A7EB74-C61F-F343-AA48-3D27B48CE93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151996" y="4104452"/>
            <a:ext cx="225633" cy="227613"/>
          </a:xfrm>
          <a:prstGeom prst="rect">
            <a:avLst/>
          </a:prstGeom>
        </p:spPr>
      </p:pic>
      <p:pic>
        <p:nvPicPr>
          <p:cNvPr id="133" name="Graphic 175" descr="Disk with solid fill">
            <a:extLst>
              <a:ext uri="{FF2B5EF4-FFF2-40B4-BE49-F238E27FC236}">
                <a16:creationId xmlns:a16="http://schemas.microsoft.com/office/drawing/2014/main" id="{794B7776-5AFC-9E84-775A-D1F46EC092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77978" y="3079218"/>
            <a:ext cx="290947" cy="271155"/>
          </a:xfrm>
          <a:prstGeom prst="rect">
            <a:avLst/>
          </a:prstGeom>
        </p:spPr>
      </p:pic>
      <p:pic>
        <p:nvPicPr>
          <p:cNvPr id="134" name="Graphic 176" descr="Disk with solid fill">
            <a:extLst>
              <a:ext uri="{FF2B5EF4-FFF2-40B4-BE49-F238E27FC236}">
                <a16:creationId xmlns:a16="http://schemas.microsoft.com/office/drawing/2014/main" id="{AE92FC20-01C3-FF19-EAFB-613CA2F605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99750" y="2839732"/>
            <a:ext cx="290947" cy="271155"/>
          </a:xfrm>
          <a:prstGeom prst="rect">
            <a:avLst/>
          </a:prstGeom>
        </p:spPr>
      </p:pic>
      <p:pic>
        <p:nvPicPr>
          <p:cNvPr id="135" name="Graphic 177" descr="Disk with solid fill">
            <a:extLst>
              <a:ext uri="{FF2B5EF4-FFF2-40B4-BE49-F238E27FC236}">
                <a16:creationId xmlns:a16="http://schemas.microsoft.com/office/drawing/2014/main" id="{CF5C9E00-210C-4101-CEA4-4452F2C5F4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99749" y="2602224"/>
            <a:ext cx="290947" cy="271155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059913" y="5463388"/>
            <a:ext cx="2097239" cy="1190729"/>
            <a:chOff x="10204968" y="5646158"/>
            <a:chExt cx="2097239" cy="1190729"/>
          </a:xfrm>
        </p:grpSpPr>
        <p:sp>
          <p:nvSpPr>
            <p:cNvPr id="137" name="Rectangle 136"/>
            <p:cNvSpPr/>
            <p:nvPr/>
          </p:nvSpPr>
          <p:spPr>
            <a:xfrm>
              <a:off x="10442173" y="5761803"/>
              <a:ext cx="1860034" cy="919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Mitral regurgitation Mitral stenosis</a:t>
              </a:r>
            </a:p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Tricuspid regurgitation</a:t>
              </a:r>
            </a:p>
            <a:p>
              <a:pPr>
                <a:lnSpc>
                  <a:spcPct val="15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Tricuspid stenosis</a:t>
              </a:r>
            </a:p>
          </p:txBody>
        </p:sp>
        <p:pic>
          <p:nvPicPr>
            <p:cNvPr id="138" name="Graphic 38" descr="Disk with solid fill">
              <a:extLst>
                <a:ext uri="{FF2B5EF4-FFF2-40B4-BE49-F238E27FC236}">
                  <a16:creationId xmlns:a16="http://schemas.microsoft.com/office/drawing/2014/main" id="{C93BC2F9-B5D9-0311-694D-3F3B23384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204969" y="6256044"/>
              <a:ext cx="290947" cy="271155"/>
            </a:xfrm>
            <a:prstGeom prst="rect">
              <a:avLst/>
            </a:prstGeom>
          </p:spPr>
        </p:pic>
        <p:pic>
          <p:nvPicPr>
            <p:cNvPr id="139" name="Graphic 9" descr="Disk with solid fill">
              <a:extLst>
                <a:ext uri="{FF2B5EF4-FFF2-40B4-BE49-F238E27FC236}">
                  <a16:creationId xmlns:a16="http://schemas.microsoft.com/office/drawing/2014/main" id="{31AF4038-215A-4DAB-D374-CA40B45C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0204969" y="6565732"/>
              <a:ext cx="290947" cy="271155"/>
            </a:xfrm>
            <a:prstGeom prst="rect">
              <a:avLst/>
            </a:prstGeom>
          </p:spPr>
        </p:pic>
        <p:pic>
          <p:nvPicPr>
            <p:cNvPr id="140" name="Graphic 20" descr="Disk with solid fill">
              <a:extLst>
                <a:ext uri="{FF2B5EF4-FFF2-40B4-BE49-F238E27FC236}">
                  <a16:creationId xmlns:a16="http://schemas.microsoft.com/office/drawing/2014/main" id="{DD43E81F-1041-8FD0-1672-E37A9DAC7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0204968" y="5951101"/>
              <a:ext cx="290947" cy="271155"/>
            </a:xfrm>
            <a:prstGeom prst="rect">
              <a:avLst/>
            </a:prstGeom>
          </p:spPr>
        </p:pic>
        <p:pic>
          <p:nvPicPr>
            <p:cNvPr id="141" name="Graphic 23" descr="Disk with solid fill">
              <a:extLst>
                <a:ext uri="{FF2B5EF4-FFF2-40B4-BE49-F238E27FC236}">
                  <a16:creationId xmlns:a16="http://schemas.microsoft.com/office/drawing/2014/main" id="{3F095125-930F-1364-A735-FA10DFD42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04968" y="5646158"/>
              <a:ext cx="290947" cy="271155"/>
            </a:xfrm>
            <a:prstGeom prst="rect">
              <a:avLst/>
            </a:prstGeom>
          </p:spPr>
        </p:pic>
      </p:grpSp>
      <p:sp>
        <p:nvSpPr>
          <p:cNvPr id="142" name="Rectangle 141"/>
          <p:cNvSpPr/>
          <p:nvPr/>
        </p:nvSpPr>
        <p:spPr>
          <a:xfrm>
            <a:off x="9952226" y="5311140"/>
            <a:ext cx="2151185" cy="1463040"/>
          </a:xfrm>
          <a:prstGeom prst="rect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rrow: Bent 99">
            <a:extLst>
              <a:ext uri="{FF2B5EF4-FFF2-40B4-BE49-F238E27FC236}">
                <a16:creationId xmlns:a16="http://schemas.microsoft.com/office/drawing/2014/main" id="{7C9BE2D9-D23C-A3C4-4D4B-17B5AA891C2A}"/>
              </a:ext>
            </a:extLst>
          </p:cNvPr>
          <p:cNvSpPr/>
          <p:nvPr/>
        </p:nvSpPr>
        <p:spPr>
          <a:xfrm rot="5400000" flipH="1">
            <a:off x="4170508" y="4129978"/>
            <a:ext cx="1322119" cy="1081064"/>
          </a:xfrm>
          <a:prstGeom prst="bentArrow">
            <a:avLst>
              <a:gd name="adj1" fmla="val 6555"/>
              <a:gd name="adj2" fmla="val 7262"/>
              <a:gd name="adj3" fmla="val 9469"/>
              <a:gd name="adj4" fmla="val 10746"/>
            </a:avLst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Rectangle 6">
            <a:extLst>
              <a:ext uri="{FF2B5EF4-FFF2-40B4-BE49-F238E27FC236}">
                <a16:creationId xmlns:a16="http://schemas.microsoft.com/office/drawing/2014/main" id="{C21EF123-DF4C-47FD-A7A0-2264A1DB752C}"/>
              </a:ext>
            </a:extLst>
          </p:cNvPr>
          <p:cNvSpPr/>
          <p:nvPr/>
        </p:nvSpPr>
        <p:spPr>
          <a:xfrm>
            <a:off x="5580502" y="2748689"/>
            <a:ext cx="2267196" cy="3809998"/>
          </a:xfrm>
          <a:prstGeom prst="flowChartAlternateProcess">
            <a:avLst/>
          </a:prstGeom>
          <a:solidFill>
            <a:srgbClr val="AF22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HVS Mitral Tricuspid Valve Database</a:t>
            </a:r>
          </a:p>
        </p:txBody>
      </p:sp>
      <p:pic>
        <p:nvPicPr>
          <p:cNvPr id="144" name="Content Placeholder 3" descr="Hospital with solid fill">
            <a:extLst>
              <a:ext uri="{FF2B5EF4-FFF2-40B4-BE49-F238E27FC236}">
                <a16:creationId xmlns:a16="http://schemas.microsoft.com/office/drawing/2014/main" id="{6544D5C9-3298-E1D0-4471-D5141A3C5C0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49246" y="4418514"/>
            <a:ext cx="550025" cy="550025"/>
          </a:xfrm>
          <a:prstGeom prst="rect">
            <a:avLst/>
          </a:prstGeom>
        </p:spPr>
      </p:pic>
      <p:pic>
        <p:nvPicPr>
          <p:cNvPr id="145" name="Content Placeholder 3" descr="Hospital with solid fill">
            <a:extLst>
              <a:ext uri="{FF2B5EF4-FFF2-40B4-BE49-F238E27FC236}">
                <a16:creationId xmlns:a16="http://schemas.microsoft.com/office/drawing/2014/main" id="{C1880F4E-AC6D-BFF3-C5AE-FD193188FF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56867" y="3620888"/>
            <a:ext cx="550025" cy="550025"/>
          </a:xfrm>
          <a:prstGeom prst="rect">
            <a:avLst/>
          </a:prstGeom>
        </p:spPr>
      </p:pic>
      <p:pic>
        <p:nvPicPr>
          <p:cNvPr id="146" name="Content Placeholder 3" descr="Hospital with solid fill">
            <a:extLst>
              <a:ext uri="{FF2B5EF4-FFF2-40B4-BE49-F238E27FC236}">
                <a16:creationId xmlns:a16="http://schemas.microsoft.com/office/drawing/2014/main" id="{872681C6-1D0E-C8AA-7097-531131D3FEB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47267" y="3624846"/>
            <a:ext cx="550025" cy="550025"/>
          </a:xfrm>
          <a:prstGeom prst="rect">
            <a:avLst/>
          </a:prstGeom>
        </p:spPr>
      </p:pic>
      <p:pic>
        <p:nvPicPr>
          <p:cNvPr id="147" name="Content Placeholder 3" descr="Hospital with solid fill">
            <a:extLst>
              <a:ext uri="{FF2B5EF4-FFF2-40B4-BE49-F238E27FC236}">
                <a16:creationId xmlns:a16="http://schemas.microsoft.com/office/drawing/2014/main" id="{86AF92A6-6DD7-CADA-217A-469ECEEC26F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37667" y="3618909"/>
            <a:ext cx="550025" cy="550025"/>
          </a:xfrm>
          <a:prstGeom prst="rect">
            <a:avLst/>
          </a:prstGeom>
        </p:spPr>
      </p:pic>
      <p:pic>
        <p:nvPicPr>
          <p:cNvPr id="148" name="Content Placeholder 3" descr="Hospital with solid fill">
            <a:extLst>
              <a:ext uri="{FF2B5EF4-FFF2-40B4-BE49-F238E27FC236}">
                <a16:creationId xmlns:a16="http://schemas.microsoft.com/office/drawing/2014/main" id="{37DBE6EE-B766-6239-FA86-4B8C863558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62804" y="4418514"/>
            <a:ext cx="550025" cy="550025"/>
          </a:xfrm>
          <a:prstGeom prst="rect">
            <a:avLst/>
          </a:prstGeom>
        </p:spPr>
      </p:pic>
      <p:pic>
        <p:nvPicPr>
          <p:cNvPr id="149" name="Content Placeholder 3" descr="Hospital with solid fill">
            <a:extLst>
              <a:ext uri="{FF2B5EF4-FFF2-40B4-BE49-F238E27FC236}">
                <a16:creationId xmlns:a16="http://schemas.microsoft.com/office/drawing/2014/main" id="{9729A7A2-1DAC-81EC-592F-4D5D7A45402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35687" y="4418513"/>
            <a:ext cx="550025" cy="550025"/>
          </a:xfrm>
          <a:prstGeom prst="rect">
            <a:avLst/>
          </a:prstGeom>
        </p:spPr>
      </p:pic>
      <p:pic>
        <p:nvPicPr>
          <p:cNvPr id="150" name="Graphic 20" descr="Disk with solid fill">
            <a:extLst>
              <a:ext uri="{FF2B5EF4-FFF2-40B4-BE49-F238E27FC236}">
                <a16:creationId xmlns:a16="http://schemas.microsoft.com/office/drawing/2014/main" id="{87116609-42FF-054D-D9A6-1EF9B18CA4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94109" y="4048045"/>
            <a:ext cx="290947" cy="271155"/>
          </a:xfrm>
          <a:prstGeom prst="rect">
            <a:avLst/>
          </a:prstGeom>
        </p:spPr>
      </p:pic>
      <p:pic>
        <p:nvPicPr>
          <p:cNvPr id="151" name="Graphic 24" descr="Disk with solid fill">
            <a:extLst>
              <a:ext uri="{FF2B5EF4-FFF2-40B4-BE49-F238E27FC236}">
                <a16:creationId xmlns:a16="http://schemas.microsoft.com/office/drawing/2014/main" id="{013D8DDC-9C94-9C4C-6B4D-E9F9CB3F3B3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07667" y="4057941"/>
            <a:ext cx="290947" cy="271155"/>
          </a:xfrm>
          <a:prstGeom prst="rect">
            <a:avLst/>
          </a:prstGeom>
        </p:spPr>
      </p:pic>
      <p:pic>
        <p:nvPicPr>
          <p:cNvPr id="152" name="Graphic 28" descr="Disk with solid fill">
            <a:extLst>
              <a:ext uri="{FF2B5EF4-FFF2-40B4-BE49-F238E27FC236}">
                <a16:creationId xmlns:a16="http://schemas.microsoft.com/office/drawing/2014/main" id="{EB574C5E-7CED-02D8-37D1-D1760D6291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11329" y="4048044"/>
            <a:ext cx="290947" cy="271155"/>
          </a:xfrm>
          <a:prstGeom prst="rect">
            <a:avLst/>
          </a:prstGeom>
        </p:spPr>
      </p:pic>
      <p:pic>
        <p:nvPicPr>
          <p:cNvPr id="153" name="Graphic 36" descr="Disk with solid fill">
            <a:extLst>
              <a:ext uri="{FF2B5EF4-FFF2-40B4-BE49-F238E27FC236}">
                <a16:creationId xmlns:a16="http://schemas.microsoft.com/office/drawing/2014/main" id="{A276360E-5DC1-8570-C776-7A635DB15EC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07667" y="4849629"/>
            <a:ext cx="290947" cy="271155"/>
          </a:xfrm>
          <a:prstGeom prst="rect">
            <a:avLst/>
          </a:prstGeom>
        </p:spPr>
      </p:pic>
      <p:pic>
        <p:nvPicPr>
          <p:cNvPr id="154" name="Graphic 38" descr="Disk with solid fill">
            <a:extLst>
              <a:ext uri="{FF2B5EF4-FFF2-40B4-BE49-F238E27FC236}">
                <a16:creationId xmlns:a16="http://schemas.microsoft.com/office/drawing/2014/main" id="{6D85295A-AD76-ECF7-4DE8-FF5A8382353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440472" y="4839735"/>
            <a:ext cx="290947" cy="271155"/>
          </a:xfrm>
          <a:prstGeom prst="rect">
            <a:avLst/>
          </a:prstGeom>
        </p:spPr>
      </p:pic>
      <p:pic>
        <p:nvPicPr>
          <p:cNvPr id="155" name="Graphic 104" descr="Disk with solid fill">
            <a:extLst>
              <a:ext uri="{FF2B5EF4-FFF2-40B4-BE49-F238E27FC236}">
                <a16:creationId xmlns:a16="http://schemas.microsoft.com/office/drawing/2014/main" id="{0B987EF7-5589-99AA-CDC3-64440EE009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84213" y="4839733"/>
            <a:ext cx="290947" cy="271155"/>
          </a:xfrm>
          <a:prstGeom prst="rect">
            <a:avLst/>
          </a:prstGeom>
        </p:spPr>
      </p:pic>
      <p:pic>
        <p:nvPicPr>
          <p:cNvPr id="156" name="Graphic 106" descr="Disk with solid fill">
            <a:extLst>
              <a:ext uri="{FF2B5EF4-FFF2-40B4-BE49-F238E27FC236}">
                <a16:creationId xmlns:a16="http://schemas.microsoft.com/office/drawing/2014/main" id="{A7F22A16-2169-BBEE-7C66-A68C2CFDE7C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817018" y="4829839"/>
            <a:ext cx="290947" cy="271155"/>
          </a:xfrm>
          <a:prstGeom prst="rect">
            <a:avLst/>
          </a:prstGeom>
        </p:spPr>
      </p:pic>
      <p:pic>
        <p:nvPicPr>
          <p:cNvPr id="158" name="Graphic 114" descr="Disk with solid fill">
            <a:extLst>
              <a:ext uri="{FF2B5EF4-FFF2-40B4-BE49-F238E27FC236}">
                <a16:creationId xmlns:a16="http://schemas.microsoft.com/office/drawing/2014/main" id="{A376FBF3-E981-8166-938B-B54D9541E01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826913" y="5039636"/>
            <a:ext cx="290947" cy="271155"/>
          </a:xfrm>
          <a:prstGeom prst="rect">
            <a:avLst/>
          </a:prstGeom>
        </p:spPr>
      </p:pic>
      <p:pic>
        <p:nvPicPr>
          <p:cNvPr id="159" name="Graphic 116" descr="Disk with solid fill">
            <a:extLst>
              <a:ext uri="{FF2B5EF4-FFF2-40B4-BE49-F238E27FC236}">
                <a16:creationId xmlns:a16="http://schemas.microsoft.com/office/drawing/2014/main" id="{5EEEF49F-EAB3-5DD2-1F0A-269CAB62AC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11328" y="4853586"/>
            <a:ext cx="290947" cy="271155"/>
          </a:xfrm>
          <a:prstGeom prst="rect">
            <a:avLst/>
          </a:prstGeom>
        </p:spPr>
      </p:pic>
      <p:pic>
        <p:nvPicPr>
          <p:cNvPr id="160" name="Graphic 118" descr="Disk with solid fill">
            <a:extLst>
              <a:ext uri="{FF2B5EF4-FFF2-40B4-BE49-F238E27FC236}">
                <a16:creationId xmlns:a16="http://schemas.microsoft.com/office/drawing/2014/main" id="{B4EFF6D1-9526-78EE-E4F8-24B0925C63E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044133" y="4854578"/>
            <a:ext cx="290947" cy="271155"/>
          </a:xfrm>
          <a:prstGeom prst="rect">
            <a:avLst/>
          </a:prstGeom>
        </p:spPr>
      </p:pic>
      <p:pic>
        <p:nvPicPr>
          <p:cNvPr id="161" name="Content Placeholder 3" descr="Hospital with solid fill">
            <a:extLst>
              <a:ext uri="{FF2B5EF4-FFF2-40B4-BE49-F238E27FC236}">
                <a16:creationId xmlns:a16="http://schemas.microsoft.com/office/drawing/2014/main" id="{EE2E54C8-BAA4-42C5-D057-55EE01464A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38360" y="5441771"/>
            <a:ext cx="550025" cy="550025"/>
          </a:xfrm>
          <a:prstGeom prst="rect">
            <a:avLst/>
          </a:prstGeom>
        </p:spPr>
      </p:pic>
      <p:pic>
        <p:nvPicPr>
          <p:cNvPr id="162" name="Content Placeholder 3" descr="Hospital with solid fill">
            <a:extLst>
              <a:ext uri="{FF2B5EF4-FFF2-40B4-BE49-F238E27FC236}">
                <a16:creationId xmlns:a16="http://schemas.microsoft.com/office/drawing/2014/main" id="{8F9F69C9-6A28-BAFD-6426-C0CDDDE312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51918" y="5441771"/>
            <a:ext cx="550025" cy="550025"/>
          </a:xfrm>
          <a:prstGeom prst="rect">
            <a:avLst/>
          </a:prstGeom>
        </p:spPr>
      </p:pic>
      <p:pic>
        <p:nvPicPr>
          <p:cNvPr id="163" name="Content Placeholder 3" descr="Hospital with solid fill">
            <a:extLst>
              <a:ext uri="{FF2B5EF4-FFF2-40B4-BE49-F238E27FC236}">
                <a16:creationId xmlns:a16="http://schemas.microsoft.com/office/drawing/2014/main" id="{88F88565-709F-3794-FD93-CB9DE1FE473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24801" y="5441770"/>
            <a:ext cx="550025" cy="550025"/>
          </a:xfrm>
          <a:prstGeom prst="rect">
            <a:avLst/>
          </a:prstGeom>
        </p:spPr>
      </p:pic>
      <p:pic>
        <p:nvPicPr>
          <p:cNvPr id="164" name="Graphic 144" descr="Disk with solid fill">
            <a:extLst>
              <a:ext uri="{FF2B5EF4-FFF2-40B4-BE49-F238E27FC236}">
                <a16:creationId xmlns:a16="http://schemas.microsoft.com/office/drawing/2014/main" id="{D0B05CFC-D465-F417-0AB1-9C28C35D413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73327" y="5862990"/>
            <a:ext cx="290947" cy="271155"/>
          </a:xfrm>
          <a:prstGeom prst="rect">
            <a:avLst/>
          </a:prstGeom>
        </p:spPr>
      </p:pic>
      <p:pic>
        <p:nvPicPr>
          <p:cNvPr id="165" name="Graphic 146" descr="Disk with solid fill">
            <a:extLst>
              <a:ext uri="{FF2B5EF4-FFF2-40B4-BE49-F238E27FC236}">
                <a16:creationId xmlns:a16="http://schemas.microsoft.com/office/drawing/2014/main" id="{DF7B3599-30D4-AF8C-801A-D2E8EEE1DFC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806132" y="5853096"/>
            <a:ext cx="290947" cy="271155"/>
          </a:xfrm>
          <a:prstGeom prst="rect">
            <a:avLst/>
          </a:prstGeom>
        </p:spPr>
      </p:pic>
      <p:pic>
        <p:nvPicPr>
          <p:cNvPr id="166" name="Graphic 148" descr="Disk with solid fill">
            <a:extLst>
              <a:ext uri="{FF2B5EF4-FFF2-40B4-BE49-F238E27FC236}">
                <a16:creationId xmlns:a16="http://schemas.microsoft.com/office/drawing/2014/main" id="{D796F272-2510-7BB1-E54E-E358BEA1199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96781" y="5872886"/>
            <a:ext cx="290947" cy="271155"/>
          </a:xfrm>
          <a:prstGeom prst="rect">
            <a:avLst/>
          </a:prstGeom>
        </p:spPr>
      </p:pic>
      <p:pic>
        <p:nvPicPr>
          <p:cNvPr id="167" name="Graphic 150" descr="Disk with solid fill">
            <a:extLst>
              <a:ext uri="{FF2B5EF4-FFF2-40B4-BE49-F238E27FC236}">
                <a16:creationId xmlns:a16="http://schemas.microsoft.com/office/drawing/2014/main" id="{DEFD6F63-3F06-5CBC-6F0A-6B1DF7F3E56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429586" y="5862992"/>
            <a:ext cx="290947" cy="271155"/>
          </a:xfrm>
          <a:prstGeom prst="rect">
            <a:avLst/>
          </a:prstGeom>
        </p:spPr>
      </p:pic>
      <p:pic>
        <p:nvPicPr>
          <p:cNvPr id="169" name="Graphic 166" descr="Disk with solid fill">
            <a:extLst>
              <a:ext uri="{FF2B5EF4-FFF2-40B4-BE49-F238E27FC236}">
                <a16:creationId xmlns:a16="http://schemas.microsoft.com/office/drawing/2014/main" id="{DAE9A1BC-32C6-B435-C56E-6D33883B59D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816027" y="6062893"/>
            <a:ext cx="290947" cy="271155"/>
          </a:xfrm>
          <a:prstGeom prst="rect">
            <a:avLst/>
          </a:prstGeom>
        </p:spPr>
      </p:pic>
      <p:pic>
        <p:nvPicPr>
          <p:cNvPr id="171" name="Graphic 170" descr="Disk with solid fill">
            <a:extLst>
              <a:ext uri="{FF2B5EF4-FFF2-40B4-BE49-F238E27FC236}">
                <a16:creationId xmlns:a16="http://schemas.microsoft.com/office/drawing/2014/main" id="{1A49411C-B3FE-DD46-DF01-696214A9861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033247" y="5877835"/>
            <a:ext cx="290947" cy="271155"/>
          </a:xfrm>
          <a:prstGeom prst="rect">
            <a:avLst/>
          </a:prstGeom>
        </p:spPr>
      </p:pic>
      <p:pic>
        <p:nvPicPr>
          <p:cNvPr id="173" name="Graphic 172" descr="Disk with solid fill">
            <a:extLst>
              <a:ext uri="{FF2B5EF4-FFF2-40B4-BE49-F238E27FC236}">
                <a16:creationId xmlns:a16="http://schemas.microsoft.com/office/drawing/2014/main" id="{E7FB76D7-AAF2-BEF4-E82F-5DF36FEE8D6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436513" y="5039636"/>
            <a:ext cx="290947" cy="271155"/>
          </a:xfrm>
          <a:prstGeom prst="rect">
            <a:avLst/>
          </a:prstGeom>
        </p:spPr>
      </p:pic>
      <p:pic>
        <p:nvPicPr>
          <p:cNvPr id="175" name="Graphic 174" descr="Disk with solid fill">
            <a:extLst>
              <a:ext uri="{FF2B5EF4-FFF2-40B4-BE49-F238E27FC236}">
                <a16:creationId xmlns:a16="http://schemas.microsoft.com/office/drawing/2014/main" id="{EF73B09D-4C54-F6DB-104C-397A4E63D8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046113" y="5050521"/>
            <a:ext cx="290947" cy="271155"/>
          </a:xfrm>
          <a:prstGeom prst="rect">
            <a:avLst/>
          </a:prstGeom>
        </p:spPr>
      </p:pic>
      <p:pic>
        <p:nvPicPr>
          <p:cNvPr id="182" name="Graphic 164" descr="Disk with solid fill">
            <a:extLst>
              <a:ext uri="{FF2B5EF4-FFF2-40B4-BE49-F238E27FC236}">
                <a16:creationId xmlns:a16="http://schemas.microsoft.com/office/drawing/2014/main" id="{0073EB13-CAA7-A7AB-95A4-F5DDEF48EFD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083222" y="6072787"/>
            <a:ext cx="290947" cy="271155"/>
          </a:xfrm>
          <a:prstGeom prst="rect">
            <a:avLst/>
          </a:prstGeom>
        </p:spPr>
      </p:pic>
      <p:pic>
        <p:nvPicPr>
          <p:cNvPr id="183" name="Graphic 168" descr="Disk with solid fill">
            <a:extLst>
              <a:ext uri="{FF2B5EF4-FFF2-40B4-BE49-F238E27FC236}">
                <a16:creationId xmlns:a16="http://schemas.microsoft.com/office/drawing/2014/main" id="{D083F41F-72A3-5A9B-49A6-B5E09B838E3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300442" y="5876843"/>
            <a:ext cx="290947" cy="271155"/>
          </a:xfrm>
          <a:prstGeom prst="rect">
            <a:avLst/>
          </a:prstGeom>
        </p:spPr>
      </p:pic>
      <p:pic>
        <p:nvPicPr>
          <p:cNvPr id="184" name="Graphic 171" descr="Disk with solid fill">
            <a:extLst>
              <a:ext uri="{FF2B5EF4-FFF2-40B4-BE49-F238E27FC236}">
                <a16:creationId xmlns:a16="http://schemas.microsoft.com/office/drawing/2014/main" id="{E69D5A20-8C2A-0E2F-2B7D-4AC533942FA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703708" y="5049530"/>
            <a:ext cx="290947" cy="271155"/>
          </a:xfrm>
          <a:prstGeom prst="rect">
            <a:avLst/>
          </a:prstGeom>
        </p:spPr>
      </p:pic>
      <p:pic>
        <p:nvPicPr>
          <p:cNvPr id="185" name="Graphic 173" descr="Disk with solid fill">
            <a:extLst>
              <a:ext uri="{FF2B5EF4-FFF2-40B4-BE49-F238E27FC236}">
                <a16:creationId xmlns:a16="http://schemas.microsoft.com/office/drawing/2014/main" id="{4390EF2D-1691-0F5B-9DC8-5384545E676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313308" y="5060415"/>
            <a:ext cx="290947" cy="271155"/>
          </a:xfrm>
          <a:prstGeom prst="rect">
            <a:avLst/>
          </a:prstGeom>
        </p:spPr>
      </p:pic>
      <p:pic>
        <p:nvPicPr>
          <p:cNvPr id="177" name="Graphic 9" descr="Disk with solid fill">
            <a:extLst>
              <a:ext uri="{FF2B5EF4-FFF2-40B4-BE49-F238E27FC236}">
                <a16:creationId xmlns:a16="http://schemas.microsoft.com/office/drawing/2014/main" id="{31AF4038-215A-4DAB-D374-CA40B45C47E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080254" y="5036305"/>
            <a:ext cx="290947" cy="271155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2714433" y="4284176"/>
            <a:ext cx="897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/>
              <a:t>Project Proposal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885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2" grpId="0" animBg="1"/>
      <p:bldP spid="108" grpId="0" animBg="1"/>
      <p:bldP spid="143" grpId="0" animBg="1"/>
      <p:bldP spid="1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3774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046071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0" y="1099557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5B1453-D255-C4FB-E250-7E62331B8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8165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Center recruitment</a:t>
            </a:r>
          </a:p>
        </p:txBody>
      </p:sp>
      <p:sp>
        <p:nvSpPr>
          <p:cNvPr id="2" name="AutoShape 2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114E6-8463-B4F7-CE5C-ECCBEA7C0247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D19A2-C704-98EA-48F4-9D4AEC10CA0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Business Growth with solid fill">
              <a:extLst>
                <a:ext uri="{FF2B5EF4-FFF2-40B4-BE49-F238E27FC236}">
                  <a16:creationId xmlns:a16="http://schemas.microsoft.com/office/drawing/2014/main" id="{D3FC850F-56B9-F6C4-4241-42467A3B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14" name="Graphic 13" descr="Business Growth with solid fill">
            <a:extLst>
              <a:ext uri="{FF2B5EF4-FFF2-40B4-BE49-F238E27FC236}">
                <a16:creationId xmlns:a16="http://schemas.microsoft.com/office/drawing/2014/main" id="{07EC0C50-D0B1-6D61-3905-F1297F15B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010" y="2134756"/>
            <a:ext cx="631861" cy="6147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326C8-9932-894C-6DF5-4A6C6C448C2B}"/>
              </a:ext>
            </a:extLst>
          </p:cNvPr>
          <p:cNvGrpSpPr/>
          <p:nvPr/>
        </p:nvGrpSpPr>
        <p:grpSpPr>
          <a:xfrm>
            <a:off x="-820932" y="3086427"/>
            <a:ext cx="821376" cy="821376"/>
            <a:chOff x="819609" y="2987815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BF34BE-ADB6-E544-B01B-260178729103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5FA8CFF2-FE98-1C8B-25DD-4C59274B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143487DC-A75F-5ED6-1E46-52754ECC5C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941" y="3043516"/>
            <a:ext cx="672354" cy="69924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2993281-0037-AFE8-CE1C-6FF6DA8BD9B1}"/>
              </a:ext>
            </a:extLst>
          </p:cNvPr>
          <p:cNvGrpSpPr/>
          <p:nvPr/>
        </p:nvGrpSpPr>
        <p:grpSpPr>
          <a:xfrm>
            <a:off x="-872800" y="4097476"/>
            <a:ext cx="821376" cy="821376"/>
            <a:chOff x="819609" y="3954041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E6DFB9-9D8D-CBFB-A52C-F1070379F16C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F073E02A-0652-A835-D227-3616CD0F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7" name="Graphic 36" descr="Coins outline">
            <a:extLst>
              <a:ext uri="{FF2B5EF4-FFF2-40B4-BE49-F238E27FC236}">
                <a16:creationId xmlns:a16="http://schemas.microsoft.com/office/drawing/2014/main" id="{D3F7E84C-5B47-9FBB-695A-F23E1D1BC6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9974" y="4096871"/>
            <a:ext cx="672353" cy="67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734" y="1917491"/>
            <a:ext cx="899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ln w="0"/>
                <a:ea typeface="Calibri"/>
                <a:cs typeface="Calibri"/>
              </a:rPr>
              <a:t>Center</a:t>
            </a:r>
            <a:r>
              <a:rPr lang="en-GB">
                <a:ln w="0"/>
                <a:ea typeface="Calibri"/>
                <a:cs typeface="Calibri"/>
              </a:rPr>
              <a:t> recruitment in the HVS Mitral Tricuspid Valve database</a:t>
            </a:r>
            <a:endParaRPr lang="en-US">
              <a:ln w="0"/>
              <a:ea typeface="Calibri"/>
              <a:cs typeface="Calibri"/>
            </a:endParaRPr>
          </a:p>
        </p:txBody>
      </p:sp>
      <p:pic>
        <p:nvPicPr>
          <p:cNvPr id="98" name="Content Placeholder 3" descr="Hospital with solid fill">
            <a:extLst>
              <a:ext uri="{FF2B5EF4-FFF2-40B4-BE49-F238E27FC236}">
                <a16:creationId xmlns:a16="http://schemas.microsoft.com/office/drawing/2014/main" id="{DC46F2B4-D5DD-8999-B839-0A347C865C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776814" y="4413976"/>
            <a:ext cx="550025" cy="550025"/>
          </a:xfrm>
          <a:prstGeom prst="rect">
            <a:avLst/>
          </a:prstGeom>
        </p:spPr>
      </p:pic>
      <p:pic>
        <p:nvPicPr>
          <p:cNvPr id="105" name="Graphic 66" descr="Contract with solid fill">
            <a:extLst>
              <a:ext uri="{FF2B5EF4-FFF2-40B4-BE49-F238E27FC236}">
                <a16:creationId xmlns:a16="http://schemas.microsoft.com/office/drawing/2014/main" id="{3DBE0622-9D0D-16C3-1D23-27DC96064EF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066404" y="4835200"/>
            <a:ext cx="300843" cy="271154"/>
          </a:xfrm>
          <a:prstGeom prst="rect">
            <a:avLst/>
          </a:prstGeom>
        </p:spPr>
      </p:pic>
      <p:pic>
        <p:nvPicPr>
          <p:cNvPr id="106" name="Graphic 68" descr="Clapping hands with solid fill">
            <a:extLst>
              <a:ext uri="{FF2B5EF4-FFF2-40B4-BE49-F238E27FC236}">
                <a16:creationId xmlns:a16="http://schemas.microsoft.com/office/drawing/2014/main" id="{A1775E08-B5CD-C68F-2AB1-E9B4CBA1847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827911" y="4785720"/>
            <a:ext cx="350324" cy="320635"/>
          </a:xfrm>
          <a:prstGeom prst="rect">
            <a:avLst/>
          </a:prstGeom>
        </p:spPr>
      </p:pic>
      <p:sp>
        <p:nvSpPr>
          <p:cNvPr id="107" name="Arrow: Right 70">
            <a:extLst>
              <a:ext uri="{FF2B5EF4-FFF2-40B4-BE49-F238E27FC236}">
                <a16:creationId xmlns:a16="http://schemas.microsoft.com/office/drawing/2014/main" id="{0CAAB4B5-DEE2-A61F-9AE9-FC918B523819}"/>
              </a:ext>
            </a:extLst>
          </p:cNvPr>
          <p:cNvSpPr/>
          <p:nvPr/>
        </p:nvSpPr>
        <p:spPr>
          <a:xfrm>
            <a:off x="9453835" y="4683788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72" descr="Scientist female with solid fill">
            <a:extLst>
              <a:ext uri="{FF2B5EF4-FFF2-40B4-BE49-F238E27FC236}">
                <a16:creationId xmlns:a16="http://schemas.microsoft.com/office/drawing/2014/main" id="{6D31E7D1-24C1-D776-05A6-7CB0143DFB2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937260" y="4360186"/>
            <a:ext cx="488869" cy="538349"/>
          </a:xfrm>
          <a:prstGeom prst="rect">
            <a:avLst/>
          </a:prstGeom>
        </p:spPr>
      </p:pic>
      <p:pic>
        <p:nvPicPr>
          <p:cNvPr id="140" name="Graphic 57" descr="Disk with solid fill">
            <a:extLst>
              <a:ext uri="{FF2B5EF4-FFF2-40B4-BE49-F238E27FC236}">
                <a16:creationId xmlns:a16="http://schemas.microsoft.com/office/drawing/2014/main" id="{2BE9B542-CEDB-1841-4875-90B7105C41D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294010" y="4944054"/>
            <a:ext cx="201883" cy="172194"/>
          </a:xfrm>
          <a:prstGeom prst="rect">
            <a:avLst/>
          </a:prstGeom>
        </p:spPr>
      </p:pic>
      <p:pic>
        <p:nvPicPr>
          <p:cNvPr id="141" name="Graphic 59" descr="Disk with solid fill">
            <a:extLst>
              <a:ext uri="{FF2B5EF4-FFF2-40B4-BE49-F238E27FC236}">
                <a16:creationId xmlns:a16="http://schemas.microsoft.com/office/drawing/2014/main" id="{328AA81E-03EB-F548-E6A6-07775725C5B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031275" y="4834209"/>
            <a:ext cx="290947" cy="271155"/>
          </a:xfrm>
          <a:prstGeom prst="rect">
            <a:avLst/>
          </a:prstGeom>
        </p:spPr>
      </p:pic>
      <p:pic>
        <p:nvPicPr>
          <p:cNvPr id="142" name="Graphic 61" descr="Disk with solid fill">
            <a:extLst>
              <a:ext uri="{FF2B5EF4-FFF2-40B4-BE49-F238E27FC236}">
                <a16:creationId xmlns:a16="http://schemas.microsoft.com/office/drawing/2014/main" id="{8F589BA9-320A-4079-460E-B3251123ED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73977" y="4834210"/>
            <a:ext cx="290947" cy="271155"/>
          </a:xfrm>
          <a:prstGeom prst="rect">
            <a:avLst/>
          </a:prstGeom>
        </p:spPr>
      </p:pic>
      <p:pic>
        <p:nvPicPr>
          <p:cNvPr id="143" name="Graphic 63" descr="Disk with solid fill">
            <a:extLst>
              <a:ext uri="{FF2B5EF4-FFF2-40B4-BE49-F238E27FC236}">
                <a16:creationId xmlns:a16="http://schemas.microsoft.com/office/drawing/2014/main" id="{B0624E2E-C0EF-0F8D-1446-010C9C7C737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031275" y="5226094"/>
            <a:ext cx="290947" cy="271155"/>
          </a:xfrm>
          <a:prstGeom prst="rect">
            <a:avLst/>
          </a:prstGeom>
        </p:spPr>
      </p:pic>
      <p:pic>
        <p:nvPicPr>
          <p:cNvPr id="144" name="Graphic 65" descr="Disk with solid fill">
            <a:extLst>
              <a:ext uri="{FF2B5EF4-FFF2-40B4-BE49-F238E27FC236}">
                <a16:creationId xmlns:a16="http://schemas.microsoft.com/office/drawing/2014/main" id="{31E41943-6521-3A99-D220-187A2B8ED28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73977" y="5226095"/>
            <a:ext cx="290947" cy="271155"/>
          </a:xfrm>
          <a:prstGeom prst="rect">
            <a:avLst/>
          </a:prstGeom>
        </p:spPr>
      </p:pic>
      <p:pic>
        <p:nvPicPr>
          <p:cNvPr id="145" name="Graphic 67" descr="Disk with solid fill">
            <a:extLst>
              <a:ext uri="{FF2B5EF4-FFF2-40B4-BE49-F238E27FC236}">
                <a16:creationId xmlns:a16="http://schemas.microsoft.com/office/drawing/2014/main" id="{ADA31691-8EA9-2395-D0FA-888BEDB5395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031274" y="5030151"/>
            <a:ext cx="290947" cy="271155"/>
          </a:xfrm>
          <a:prstGeom prst="rect">
            <a:avLst/>
          </a:prstGeom>
        </p:spPr>
      </p:pic>
      <p:pic>
        <p:nvPicPr>
          <p:cNvPr id="146" name="Graphic 69" descr="Disk with solid fill">
            <a:extLst>
              <a:ext uri="{FF2B5EF4-FFF2-40B4-BE49-F238E27FC236}">
                <a16:creationId xmlns:a16="http://schemas.microsoft.com/office/drawing/2014/main" id="{79962BD6-083C-0E48-C08F-B085BDBB9FD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73976" y="5030152"/>
            <a:ext cx="290947" cy="271155"/>
          </a:xfrm>
          <a:prstGeom prst="rect">
            <a:avLst/>
          </a:prstGeom>
        </p:spPr>
      </p:pic>
      <p:sp>
        <p:nvSpPr>
          <p:cNvPr id="204" name="Rectangle 6">
            <a:extLst>
              <a:ext uri="{FF2B5EF4-FFF2-40B4-BE49-F238E27FC236}">
                <a16:creationId xmlns:a16="http://schemas.microsoft.com/office/drawing/2014/main" id="{C21EF123-DF4C-47FD-A7A0-2264A1DB752C}"/>
              </a:ext>
            </a:extLst>
          </p:cNvPr>
          <p:cNvSpPr/>
          <p:nvPr/>
        </p:nvSpPr>
        <p:spPr>
          <a:xfrm>
            <a:off x="5580502" y="2748689"/>
            <a:ext cx="2267196" cy="3809998"/>
          </a:xfrm>
          <a:prstGeom prst="flowChartAlternateProcess">
            <a:avLst/>
          </a:prstGeom>
          <a:solidFill>
            <a:srgbClr val="AF22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HVS Mitral Tricuspid Valve Database</a:t>
            </a:r>
          </a:p>
        </p:txBody>
      </p:sp>
      <p:pic>
        <p:nvPicPr>
          <p:cNvPr id="205" name="Content Placeholder 3" descr="Hospital with solid fill">
            <a:extLst>
              <a:ext uri="{FF2B5EF4-FFF2-40B4-BE49-F238E27FC236}">
                <a16:creationId xmlns:a16="http://schemas.microsoft.com/office/drawing/2014/main" id="{6544D5C9-3298-E1D0-4471-D5141A3C5C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9246" y="4418514"/>
            <a:ext cx="550025" cy="550025"/>
          </a:xfrm>
          <a:prstGeom prst="rect">
            <a:avLst/>
          </a:prstGeom>
        </p:spPr>
      </p:pic>
      <p:pic>
        <p:nvPicPr>
          <p:cNvPr id="206" name="Content Placeholder 3" descr="Hospital with solid fill">
            <a:extLst>
              <a:ext uri="{FF2B5EF4-FFF2-40B4-BE49-F238E27FC236}">
                <a16:creationId xmlns:a16="http://schemas.microsoft.com/office/drawing/2014/main" id="{C1880F4E-AC6D-BFF3-C5AE-FD193188FFE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056867" y="3620888"/>
            <a:ext cx="550025" cy="550025"/>
          </a:xfrm>
          <a:prstGeom prst="rect">
            <a:avLst/>
          </a:prstGeom>
        </p:spPr>
      </p:pic>
      <p:pic>
        <p:nvPicPr>
          <p:cNvPr id="207" name="Content Placeholder 3" descr="Hospital with solid fill">
            <a:extLst>
              <a:ext uri="{FF2B5EF4-FFF2-40B4-BE49-F238E27FC236}">
                <a16:creationId xmlns:a16="http://schemas.microsoft.com/office/drawing/2014/main" id="{872681C6-1D0E-C8AA-7097-531131D3FEB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7267" y="3624846"/>
            <a:ext cx="550025" cy="550025"/>
          </a:xfrm>
          <a:prstGeom prst="rect">
            <a:avLst/>
          </a:prstGeom>
        </p:spPr>
      </p:pic>
      <p:pic>
        <p:nvPicPr>
          <p:cNvPr id="208" name="Content Placeholder 3" descr="Hospital with solid fill">
            <a:extLst>
              <a:ext uri="{FF2B5EF4-FFF2-40B4-BE49-F238E27FC236}">
                <a16:creationId xmlns:a16="http://schemas.microsoft.com/office/drawing/2014/main" id="{86AF92A6-6DD7-CADA-217A-469ECEEC26F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837667" y="3618909"/>
            <a:ext cx="550025" cy="550025"/>
          </a:xfrm>
          <a:prstGeom prst="rect">
            <a:avLst/>
          </a:prstGeom>
        </p:spPr>
      </p:pic>
      <p:pic>
        <p:nvPicPr>
          <p:cNvPr id="209" name="Content Placeholder 3" descr="Hospital with solid fill">
            <a:extLst>
              <a:ext uri="{FF2B5EF4-FFF2-40B4-BE49-F238E27FC236}">
                <a16:creationId xmlns:a16="http://schemas.microsoft.com/office/drawing/2014/main" id="{37DBE6EE-B766-6239-FA86-4B8C8635586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062804" y="4418514"/>
            <a:ext cx="550025" cy="550025"/>
          </a:xfrm>
          <a:prstGeom prst="rect">
            <a:avLst/>
          </a:prstGeom>
        </p:spPr>
      </p:pic>
      <p:pic>
        <p:nvPicPr>
          <p:cNvPr id="210" name="Content Placeholder 3" descr="Hospital with solid fill">
            <a:extLst>
              <a:ext uri="{FF2B5EF4-FFF2-40B4-BE49-F238E27FC236}">
                <a16:creationId xmlns:a16="http://schemas.microsoft.com/office/drawing/2014/main" id="{9729A7A2-1DAC-81EC-592F-4D5D7A45402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835687" y="4418513"/>
            <a:ext cx="550025" cy="550025"/>
          </a:xfrm>
          <a:prstGeom prst="rect">
            <a:avLst/>
          </a:prstGeom>
        </p:spPr>
      </p:pic>
      <p:pic>
        <p:nvPicPr>
          <p:cNvPr id="211" name="Graphic 20" descr="Disk with solid fill">
            <a:extLst>
              <a:ext uri="{FF2B5EF4-FFF2-40B4-BE49-F238E27FC236}">
                <a16:creationId xmlns:a16="http://schemas.microsoft.com/office/drawing/2014/main" id="{87116609-42FF-054D-D9A6-1EF9B18CA43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094109" y="4048045"/>
            <a:ext cx="290947" cy="271155"/>
          </a:xfrm>
          <a:prstGeom prst="rect">
            <a:avLst/>
          </a:prstGeom>
        </p:spPr>
      </p:pic>
      <p:pic>
        <p:nvPicPr>
          <p:cNvPr id="212" name="Graphic 24" descr="Disk with solid fill">
            <a:extLst>
              <a:ext uri="{FF2B5EF4-FFF2-40B4-BE49-F238E27FC236}">
                <a16:creationId xmlns:a16="http://schemas.microsoft.com/office/drawing/2014/main" id="{013D8DDC-9C94-9C4C-6B4D-E9F9CB3F3B3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707667" y="4057941"/>
            <a:ext cx="290947" cy="271155"/>
          </a:xfrm>
          <a:prstGeom prst="rect">
            <a:avLst/>
          </a:prstGeom>
        </p:spPr>
      </p:pic>
      <p:pic>
        <p:nvPicPr>
          <p:cNvPr id="213" name="Graphic 28" descr="Disk with solid fill">
            <a:extLst>
              <a:ext uri="{FF2B5EF4-FFF2-40B4-BE49-F238E27FC236}">
                <a16:creationId xmlns:a16="http://schemas.microsoft.com/office/drawing/2014/main" id="{EB574C5E-7CED-02D8-37D1-D1760D6291A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311329" y="4048044"/>
            <a:ext cx="290947" cy="271155"/>
          </a:xfrm>
          <a:prstGeom prst="rect">
            <a:avLst/>
          </a:prstGeom>
        </p:spPr>
      </p:pic>
      <p:pic>
        <p:nvPicPr>
          <p:cNvPr id="214" name="Graphic 36" descr="Disk with solid fill">
            <a:extLst>
              <a:ext uri="{FF2B5EF4-FFF2-40B4-BE49-F238E27FC236}">
                <a16:creationId xmlns:a16="http://schemas.microsoft.com/office/drawing/2014/main" id="{A276360E-5DC1-8570-C776-7A635DB15E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707667" y="4849629"/>
            <a:ext cx="290947" cy="271155"/>
          </a:xfrm>
          <a:prstGeom prst="rect">
            <a:avLst/>
          </a:prstGeom>
        </p:spPr>
      </p:pic>
      <p:pic>
        <p:nvPicPr>
          <p:cNvPr id="215" name="Graphic 38" descr="Disk with solid fill">
            <a:extLst>
              <a:ext uri="{FF2B5EF4-FFF2-40B4-BE49-F238E27FC236}">
                <a16:creationId xmlns:a16="http://schemas.microsoft.com/office/drawing/2014/main" id="{6D85295A-AD76-ECF7-4DE8-FF5A8382353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440472" y="4839735"/>
            <a:ext cx="290947" cy="271155"/>
          </a:xfrm>
          <a:prstGeom prst="rect">
            <a:avLst/>
          </a:prstGeom>
        </p:spPr>
      </p:pic>
      <p:pic>
        <p:nvPicPr>
          <p:cNvPr id="216" name="Graphic 56" descr="Disk with solid fill">
            <a:extLst>
              <a:ext uri="{FF2B5EF4-FFF2-40B4-BE49-F238E27FC236}">
                <a16:creationId xmlns:a16="http://schemas.microsoft.com/office/drawing/2014/main" id="{EF82575F-2399-C8A0-D1DE-CF1E538EEB2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208407" y="3078226"/>
            <a:ext cx="290947" cy="271155"/>
          </a:xfrm>
          <a:prstGeom prst="rect">
            <a:avLst/>
          </a:prstGeom>
        </p:spPr>
      </p:pic>
      <p:pic>
        <p:nvPicPr>
          <p:cNvPr id="217" name="Graphic 58" descr="Disk with solid fill">
            <a:extLst>
              <a:ext uri="{FF2B5EF4-FFF2-40B4-BE49-F238E27FC236}">
                <a16:creationId xmlns:a16="http://schemas.microsoft.com/office/drawing/2014/main" id="{AB0E7D81-CEBD-699C-F9EA-379F2A1A742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951110" y="3078228"/>
            <a:ext cx="290947" cy="271155"/>
          </a:xfrm>
          <a:prstGeom prst="rect">
            <a:avLst/>
          </a:prstGeom>
        </p:spPr>
      </p:pic>
      <p:pic>
        <p:nvPicPr>
          <p:cNvPr id="218" name="Graphic 60" descr="Disk with solid fill">
            <a:extLst>
              <a:ext uri="{FF2B5EF4-FFF2-40B4-BE49-F238E27FC236}">
                <a16:creationId xmlns:a16="http://schemas.microsoft.com/office/drawing/2014/main" id="{7421453B-0B69-D307-6ED0-66EC5925ECE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218305" y="2850617"/>
            <a:ext cx="290947" cy="271155"/>
          </a:xfrm>
          <a:prstGeom prst="rect">
            <a:avLst/>
          </a:prstGeom>
        </p:spPr>
      </p:pic>
      <p:pic>
        <p:nvPicPr>
          <p:cNvPr id="219" name="Graphic 62" descr="Disk with solid fill">
            <a:extLst>
              <a:ext uri="{FF2B5EF4-FFF2-40B4-BE49-F238E27FC236}">
                <a16:creationId xmlns:a16="http://schemas.microsoft.com/office/drawing/2014/main" id="{3D2312F8-9FDE-9158-9F3D-2ADF9444170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961007" y="2850618"/>
            <a:ext cx="290947" cy="271155"/>
          </a:xfrm>
          <a:prstGeom prst="rect">
            <a:avLst/>
          </a:prstGeom>
        </p:spPr>
      </p:pic>
      <p:pic>
        <p:nvPicPr>
          <p:cNvPr id="220" name="Graphic 64" descr="Disk with solid fill">
            <a:extLst>
              <a:ext uri="{FF2B5EF4-FFF2-40B4-BE49-F238E27FC236}">
                <a16:creationId xmlns:a16="http://schemas.microsoft.com/office/drawing/2014/main" id="{83D614E9-2C2E-F6F7-D5B3-2FBE344774E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961006" y="2613110"/>
            <a:ext cx="290947" cy="271155"/>
          </a:xfrm>
          <a:prstGeom prst="rect">
            <a:avLst/>
          </a:prstGeom>
        </p:spPr>
      </p:pic>
      <p:pic>
        <p:nvPicPr>
          <p:cNvPr id="221" name="Content Placeholder 3" descr="Hospital with solid fill">
            <a:extLst>
              <a:ext uri="{FF2B5EF4-FFF2-40B4-BE49-F238E27FC236}">
                <a16:creationId xmlns:a16="http://schemas.microsoft.com/office/drawing/2014/main" id="{F5571D75-9428-DCE0-134E-DE7BCD35B7E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827767" y="3616930"/>
            <a:ext cx="550025" cy="550025"/>
          </a:xfrm>
          <a:prstGeom prst="rect">
            <a:avLst/>
          </a:prstGeom>
        </p:spPr>
      </p:pic>
      <p:sp>
        <p:nvSpPr>
          <p:cNvPr id="222" name="Arrow: Right 75">
            <a:extLst>
              <a:ext uri="{FF2B5EF4-FFF2-40B4-BE49-F238E27FC236}">
                <a16:creationId xmlns:a16="http://schemas.microsoft.com/office/drawing/2014/main" id="{11508788-5593-4044-12C7-300B780768EB}"/>
              </a:ext>
            </a:extLst>
          </p:cNvPr>
          <p:cNvSpPr/>
          <p:nvPr/>
        </p:nvSpPr>
        <p:spPr>
          <a:xfrm>
            <a:off x="2414737" y="3896636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Graphic 76" descr="Contract with solid fill">
            <a:extLst>
              <a:ext uri="{FF2B5EF4-FFF2-40B4-BE49-F238E27FC236}">
                <a16:creationId xmlns:a16="http://schemas.microsoft.com/office/drawing/2014/main" id="{1EDFF93F-B303-661E-3297-B188123FA49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907564" y="4038152"/>
            <a:ext cx="300843" cy="271154"/>
          </a:xfrm>
          <a:prstGeom prst="rect">
            <a:avLst/>
          </a:prstGeom>
        </p:spPr>
      </p:pic>
      <p:pic>
        <p:nvPicPr>
          <p:cNvPr id="224" name="Graphic 77" descr="Clapping hands with solid fill">
            <a:extLst>
              <a:ext uri="{FF2B5EF4-FFF2-40B4-BE49-F238E27FC236}">
                <a16:creationId xmlns:a16="http://schemas.microsoft.com/office/drawing/2014/main" id="{4271BD97-6CC9-9EB9-1F6D-18B07292DF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669071" y="3988672"/>
            <a:ext cx="350324" cy="320635"/>
          </a:xfrm>
          <a:prstGeom prst="rect">
            <a:avLst/>
          </a:prstGeom>
        </p:spPr>
      </p:pic>
      <p:sp>
        <p:nvSpPr>
          <p:cNvPr id="225" name="Arrow: Right 78">
            <a:extLst>
              <a:ext uri="{FF2B5EF4-FFF2-40B4-BE49-F238E27FC236}">
                <a16:creationId xmlns:a16="http://schemas.microsoft.com/office/drawing/2014/main" id="{50515829-132D-D2CF-D6C6-076B41405F6A}"/>
              </a:ext>
            </a:extLst>
          </p:cNvPr>
          <p:cNvSpPr/>
          <p:nvPr/>
        </p:nvSpPr>
        <p:spPr>
          <a:xfrm>
            <a:off x="4294995" y="3886740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Graphic 79" descr="Scientist female with solid fill">
            <a:extLst>
              <a:ext uri="{FF2B5EF4-FFF2-40B4-BE49-F238E27FC236}">
                <a16:creationId xmlns:a16="http://schemas.microsoft.com/office/drawing/2014/main" id="{9EB00DDB-C155-ADE6-5C87-58D35B72090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778421" y="3563138"/>
            <a:ext cx="488869" cy="538349"/>
          </a:xfrm>
          <a:prstGeom prst="rect">
            <a:avLst/>
          </a:prstGeom>
        </p:spPr>
      </p:pic>
      <p:pic>
        <p:nvPicPr>
          <p:cNvPr id="228" name="Content Placeholder 3" descr="Hospital with solid fill">
            <a:extLst>
              <a:ext uri="{FF2B5EF4-FFF2-40B4-BE49-F238E27FC236}">
                <a16:creationId xmlns:a16="http://schemas.microsoft.com/office/drawing/2014/main" id="{194BB571-99AE-83E1-BFEB-BBE046A0D31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114260" y="4923215"/>
            <a:ext cx="550025" cy="550025"/>
          </a:xfrm>
          <a:prstGeom prst="rect">
            <a:avLst/>
          </a:prstGeom>
        </p:spPr>
      </p:pic>
      <p:pic>
        <p:nvPicPr>
          <p:cNvPr id="229" name="Content Placeholder 3" descr="Hospital with solid fill">
            <a:extLst>
              <a:ext uri="{FF2B5EF4-FFF2-40B4-BE49-F238E27FC236}">
                <a16:creationId xmlns:a16="http://schemas.microsoft.com/office/drawing/2014/main" id="{8201AFF4-48C8-F3F7-69DA-B2AFD096C8E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717922" y="4923215"/>
            <a:ext cx="550025" cy="550025"/>
          </a:xfrm>
          <a:prstGeom prst="rect">
            <a:avLst/>
          </a:prstGeom>
        </p:spPr>
      </p:pic>
      <p:sp>
        <p:nvSpPr>
          <p:cNvPr id="231" name="Arrow: Bent 99">
            <a:extLst>
              <a:ext uri="{FF2B5EF4-FFF2-40B4-BE49-F238E27FC236}">
                <a16:creationId xmlns:a16="http://schemas.microsoft.com/office/drawing/2014/main" id="{7C9BE2D9-D23C-A3C4-4D4B-17B5AA891C2A}"/>
              </a:ext>
            </a:extLst>
          </p:cNvPr>
          <p:cNvSpPr/>
          <p:nvPr/>
        </p:nvSpPr>
        <p:spPr>
          <a:xfrm rot="5400000" flipV="1">
            <a:off x="3649441" y="1696732"/>
            <a:ext cx="277090" cy="3582389"/>
          </a:xfrm>
          <a:prstGeom prst="bentArrow">
            <a:avLst/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2" name="Graphic 100" descr="Disk with solid fill">
            <a:extLst>
              <a:ext uri="{FF2B5EF4-FFF2-40B4-BE49-F238E27FC236}">
                <a16:creationId xmlns:a16="http://schemas.microsoft.com/office/drawing/2014/main" id="{E7AF0EA1-98F3-A387-15EF-0DCAFC5543A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119339" y="5378082"/>
            <a:ext cx="290947" cy="271155"/>
          </a:xfrm>
          <a:prstGeom prst="rect">
            <a:avLst/>
          </a:prstGeom>
        </p:spPr>
      </p:pic>
      <p:pic>
        <p:nvPicPr>
          <p:cNvPr id="233" name="Graphic 101" descr="Disk with solid fill">
            <a:extLst>
              <a:ext uri="{FF2B5EF4-FFF2-40B4-BE49-F238E27FC236}">
                <a16:creationId xmlns:a16="http://schemas.microsoft.com/office/drawing/2014/main" id="{435CD3A6-951E-C079-279B-8DCC3AE39ED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728939" y="5378082"/>
            <a:ext cx="290947" cy="271155"/>
          </a:xfrm>
          <a:prstGeom prst="rect">
            <a:avLst/>
          </a:prstGeom>
        </p:spPr>
      </p:pic>
      <p:pic>
        <p:nvPicPr>
          <p:cNvPr id="234" name="Graphic 102" descr="Disk with solid fill">
            <a:extLst>
              <a:ext uri="{FF2B5EF4-FFF2-40B4-BE49-F238E27FC236}">
                <a16:creationId xmlns:a16="http://schemas.microsoft.com/office/drawing/2014/main" id="{B6A7EB74-C61F-F343-AA48-3D27B48CE93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151996" y="4104452"/>
            <a:ext cx="225633" cy="227613"/>
          </a:xfrm>
          <a:prstGeom prst="rect">
            <a:avLst/>
          </a:prstGeom>
        </p:spPr>
      </p:pic>
      <p:pic>
        <p:nvPicPr>
          <p:cNvPr id="235" name="Graphic 104" descr="Disk with solid fill">
            <a:extLst>
              <a:ext uri="{FF2B5EF4-FFF2-40B4-BE49-F238E27FC236}">
                <a16:creationId xmlns:a16="http://schemas.microsoft.com/office/drawing/2014/main" id="{0B987EF7-5589-99AA-CDC3-64440EE009F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084213" y="4839733"/>
            <a:ext cx="290947" cy="271155"/>
          </a:xfrm>
          <a:prstGeom prst="rect">
            <a:avLst/>
          </a:prstGeom>
        </p:spPr>
      </p:pic>
      <p:pic>
        <p:nvPicPr>
          <p:cNvPr id="236" name="Graphic 106" descr="Disk with solid fill">
            <a:extLst>
              <a:ext uri="{FF2B5EF4-FFF2-40B4-BE49-F238E27FC236}">
                <a16:creationId xmlns:a16="http://schemas.microsoft.com/office/drawing/2014/main" id="{A7F22A16-2169-BBEE-7C66-A68C2CFDE7C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817018" y="4829839"/>
            <a:ext cx="290947" cy="271155"/>
          </a:xfrm>
          <a:prstGeom prst="rect">
            <a:avLst/>
          </a:prstGeom>
        </p:spPr>
      </p:pic>
      <p:pic>
        <p:nvPicPr>
          <p:cNvPr id="238" name="Graphic 114" descr="Disk with solid fill">
            <a:extLst>
              <a:ext uri="{FF2B5EF4-FFF2-40B4-BE49-F238E27FC236}">
                <a16:creationId xmlns:a16="http://schemas.microsoft.com/office/drawing/2014/main" id="{A376FBF3-E981-8166-938B-B54D9541E01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826913" y="5039636"/>
            <a:ext cx="290947" cy="271155"/>
          </a:xfrm>
          <a:prstGeom prst="rect">
            <a:avLst/>
          </a:prstGeom>
        </p:spPr>
      </p:pic>
      <p:pic>
        <p:nvPicPr>
          <p:cNvPr id="239" name="Graphic 116" descr="Disk with solid fill">
            <a:extLst>
              <a:ext uri="{FF2B5EF4-FFF2-40B4-BE49-F238E27FC236}">
                <a16:creationId xmlns:a16="http://schemas.microsoft.com/office/drawing/2014/main" id="{5EEEF49F-EAB3-5DD2-1F0A-269CAB62AC2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311328" y="4853586"/>
            <a:ext cx="290947" cy="271155"/>
          </a:xfrm>
          <a:prstGeom prst="rect">
            <a:avLst/>
          </a:prstGeom>
        </p:spPr>
      </p:pic>
      <p:pic>
        <p:nvPicPr>
          <p:cNvPr id="240" name="Graphic 118" descr="Disk with solid fill">
            <a:extLst>
              <a:ext uri="{FF2B5EF4-FFF2-40B4-BE49-F238E27FC236}">
                <a16:creationId xmlns:a16="http://schemas.microsoft.com/office/drawing/2014/main" id="{B4EFF6D1-9526-78EE-E4F8-24B0925C63E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044133" y="4854578"/>
            <a:ext cx="290947" cy="271155"/>
          </a:xfrm>
          <a:prstGeom prst="rect">
            <a:avLst/>
          </a:prstGeom>
        </p:spPr>
      </p:pic>
      <p:pic>
        <p:nvPicPr>
          <p:cNvPr id="241" name="Content Placeholder 3" descr="Hospital with solid fill">
            <a:extLst>
              <a:ext uri="{FF2B5EF4-FFF2-40B4-BE49-F238E27FC236}">
                <a16:creationId xmlns:a16="http://schemas.microsoft.com/office/drawing/2014/main" id="{EE2E54C8-BAA4-42C5-D057-55EE01464AD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38360" y="5441771"/>
            <a:ext cx="550025" cy="550025"/>
          </a:xfrm>
          <a:prstGeom prst="rect">
            <a:avLst/>
          </a:prstGeom>
        </p:spPr>
      </p:pic>
      <p:pic>
        <p:nvPicPr>
          <p:cNvPr id="242" name="Content Placeholder 3" descr="Hospital with solid fill">
            <a:extLst>
              <a:ext uri="{FF2B5EF4-FFF2-40B4-BE49-F238E27FC236}">
                <a16:creationId xmlns:a16="http://schemas.microsoft.com/office/drawing/2014/main" id="{8F9F69C9-6A28-BAFD-6426-C0CDDDE3123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051918" y="5441771"/>
            <a:ext cx="550025" cy="550025"/>
          </a:xfrm>
          <a:prstGeom prst="rect">
            <a:avLst/>
          </a:prstGeom>
        </p:spPr>
      </p:pic>
      <p:pic>
        <p:nvPicPr>
          <p:cNvPr id="243" name="Content Placeholder 3" descr="Hospital with solid fill">
            <a:extLst>
              <a:ext uri="{FF2B5EF4-FFF2-40B4-BE49-F238E27FC236}">
                <a16:creationId xmlns:a16="http://schemas.microsoft.com/office/drawing/2014/main" id="{88F88565-709F-3794-FD93-CB9DE1FE473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824801" y="5441770"/>
            <a:ext cx="550025" cy="550025"/>
          </a:xfrm>
          <a:prstGeom prst="rect">
            <a:avLst/>
          </a:prstGeom>
        </p:spPr>
      </p:pic>
      <p:pic>
        <p:nvPicPr>
          <p:cNvPr id="244" name="Graphic 144" descr="Disk with solid fill">
            <a:extLst>
              <a:ext uri="{FF2B5EF4-FFF2-40B4-BE49-F238E27FC236}">
                <a16:creationId xmlns:a16="http://schemas.microsoft.com/office/drawing/2014/main" id="{D0B05CFC-D465-F417-0AB1-9C28C35D413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073327" y="5862990"/>
            <a:ext cx="290947" cy="271155"/>
          </a:xfrm>
          <a:prstGeom prst="rect">
            <a:avLst/>
          </a:prstGeom>
        </p:spPr>
      </p:pic>
      <p:pic>
        <p:nvPicPr>
          <p:cNvPr id="245" name="Graphic 146" descr="Disk with solid fill">
            <a:extLst>
              <a:ext uri="{FF2B5EF4-FFF2-40B4-BE49-F238E27FC236}">
                <a16:creationId xmlns:a16="http://schemas.microsoft.com/office/drawing/2014/main" id="{DF7B3599-30D4-AF8C-801A-D2E8EEE1DFC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806132" y="5853096"/>
            <a:ext cx="290947" cy="271155"/>
          </a:xfrm>
          <a:prstGeom prst="rect">
            <a:avLst/>
          </a:prstGeom>
        </p:spPr>
      </p:pic>
      <p:pic>
        <p:nvPicPr>
          <p:cNvPr id="246" name="Graphic 148" descr="Disk with solid fill">
            <a:extLst>
              <a:ext uri="{FF2B5EF4-FFF2-40B4-BE49-F238E27FC236}">
                <a16:creationId xmlns:a16="http://schemas.microsoft.com/office/drawing/2014/main" id="{D796F272-2510-7BB1-E54E-E358BEA1199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96781" y="5872886"/>
            <a:ext cx="290947" cy="271155"/>
          </a:xfrm>
          <a:prstGeom prst="rect">
            <a:avLst/>
          </a:prstGeom>
        </p:spPr>
      </p:pic>
      <p:pic>
        <p:nvPicPr>
          <p:cNvPr id="247" name="Graphic 150" descr="Disk with solid fill">
            <a:extLst>
              <a:ext uri="{FF2B5EF4-FFF2-40B4-BE49-F238E27FC236}">
                <a16:creationId xmlns:a16="http://schemas.microsoft.com/office/drawing/2014/main" id="{DEFD6F63-3F06-5CBC-6F0A-6B1DF7F3E5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429586" y="5862992"/>
            <a:ext cx="290947" cy="271155"/>
          </a:xfrm>
          <a:prstGeom prst="rect">
            <a:avLst/>
          </a:prstGeom>
        </p:spPr>
      </p:pic>
      <p:pic>
        <p:nvPicPr>
          <p:cNvPr id="249" name="Graphic 166" descr="Disk with solid fill">
            <a:extLst>
              <a:ext uri="{FF2B5EF4-FFF2-40B4-BE49-F238E27FC236}">
                <a16:creationId xmlns:a16="http://schemas.microsoft.com/office/drawing/2014/main" id="{DAE9A1BC-32C6-B435-C56E-6D33883B59D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816027" y="6062893"/>
            <a:ext cx="290947" cy="271155"/>
          </a:xfrm>
          <a:prstGeom prst="rect">
            <a:avLst/>
          </a:prstGeom>
        </p:spPr>
      </p:pic>
      <p:pic>
        <p:nvPicPr>
          <p:cNvPr id="250" name="Graphic 168" descr="Disk with solid fill">
            <a:extLst>
              <a:ext uri="{FF2B5EF4-FFF2-40B4-BE49-F238E27FC236}">
                <a16:creationId xmlns:a16="http://schemas.microsoft.com/office/drawing/2014/main" id="{D083F41F-72A3-5A9B-49A6-B5E09B838E3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300442" y="5876843"/>
            <a:ext cx="290947" cy="271155"/>
          </a:xfrm>
          <a:prstGeom prst="rect">
            <a:avLst/>
          </a:prstGeom>
        </p:spPr>
      </p:pic>
      <p:pic>
        <p:nvPicPr>
          <p:cNvPr id="251" name="Graphic 170" descr="Disk with solid fill">
            <a:extLst>
              <a:ext uri="{FF2B5EF4-FFF2-40B4-BE49-F238E27FC236}">
                <a16:creationId xmlns:a16="http://schemas.microsoft.com/office/drawing/2014/main" id="{1A49411C-B3FE-DD46-DF01-696214A9861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033247" y="5877835"/>
            <a:ext cx="290947" cy="271155"/>
          </a:xfrm>
          <a:prstGeom prst="rect">
            <a:avLst/>
          </a:prstGeom>
        </p:spPr>
      </p:pic>
      <p:pic>
        <p:nvPicPr>
          <p:cNvPr id="253" name="Graphic 172" descr="Disk with solid fill">
            <a:extLst>
              <a:ext uri="{FF2B5EF4-FFF2-40B4-BE49-F238E27FC236}">
                <a16:creationId xmlns:a16="http://schemas.microsoft.com/office/drawing/2014/main" id="{E7FB76D7-AAF2-BEF4-E82F-5DF36FEE8D6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36513" y="5039636"/>
            <a:ext cx="290947" cy="271155"/>
          </a:xfrm>
          <a:prstGeom prst="rect">
            <a:avLst/>
          </a:prstGeom>
        </p:spPr>
      </p:pic>
      <p:pic>
        <p:nvPicPr>
          <p:cNvPr id="254" name="Graphic 173" descr="Disk with solid fill">
            <a:extLst>
              <a:ext uri="{FF2B5EF4-FFF2-40B4-BE49-F238E27FC236}">
                <a16:creationId xmlns:a16="http://schemas.microsoft.com/office/drawing/2014/main" id="{4390EF2D-1691-0F5B-9DC8-5384545E676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313308" y="5060415"/>
            <a:ext cx="290947" cy="271155"/>
          </a:xfrm>
          <a:prstGeom prst="rect">
            <a:avLst/>
          </a:prstGeom>
        </p:spPr>
      </p:pic>
      <p:pic>
        <p:nvPicPr>
          <p:cNvPr id="255" name="Graphic 174" descr="Disk with solid fill">
            <a:extLst>
              <a:ext uri="{FF2B5EF4-FFF2-40B4-BE49-F238E27FC236}">
                <a16:creationId xmlns:a16="http://schemas.microsoft.com/office/drawing/2014/main" id="{EF73B09D-4C54-F6DB-104C-397A4E63D89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046113" y="5050521"/>
            <a:ext cx="290947" cy="271155"/>
          </a:xfrm>
          <a:prstGeom prst="rect">
            <a:avLst/>
          </a:prstGeom>
        </p:spPr>
      </p:pic>
      <p:pic>
        <p:nvPicPr>
          <p:cNvPr id="256" name="Graphic 175" descr="Disk with solid fill">
            <a:extLst>
              <a:ext uri="{FF2B5EF4-FFF2-40B4-BE49-F238E27FC236}">
                <a16:creationId xmlns:a16="http://schemas.microsoft.com/office/drawing/2014/main" id="{794B7776-5AFC-9E84-775A-D1F46EC0924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677978" y="3079218"/>
            <a:ext cx="290947" cy="271155"/>
          </a:xfrm>
          <a:prstGeom prst="rect">
            <a:avLst/>
          </a:prstGeom>
        </p:spPr>
      </p:pic>
      <p:pic>
        <p:nvPicPr>
          <p:cNvPr id="257" name="Graphic 176" descr="Disk with solid fill">
            <a:extLst>
              <a:ext uri="{FF2B5EF4-FFF2-40B4-BE49-F238E27FC236}">
                <a16:creationId xmlns:a16="http://schemas.microsoft.com/office/drawing/2014/main" id="{AE92FC20-01C3-FF19-EAFB-613CA2F605A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699750" y="2839732"/>
            <a:ext cx="290947" cy="271155"/>
          </a:xfrm>
          <a:prstGeom prst="rect">
            <a:avLst/>
          </a:prstGeom>
        </p:spPr>
      </p:pic>
      <p:pic>
        <p:nvPicPr>
          <p:cNvPr id="258" name="Graphic 177" descr="Disk with solid fill">
            <a:extLst>
              <a:ext uri="{FF2B5EF4-FFF2-40B4-BE49-F238E27FC236}">
                <a16:creationId xmlns:a16="http://schemas.microsoft.com/office/drawing/2014/main" id="{CF5C9E00-210C-4101-CEA4-4452F2C5F4D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699749" y="2602224"/>
            <a:ext cx="290947" cy="271155"/>
          </a:xfrm>
          <a:prstGeom prst="rect">
            <a:avLst/>
          </a:prstGeom>
        </p:spPr>
      </p:pic>
      <p:sp>
        <p:nvSpPr>
          <p:cNvPr id="97" name="Arrow: Right 50">
            <a:extLst>
              <a:ext uri="{FF2B5EF4-FFF2-40B4-BE49-F238E27FC236}">
                <a16:creationId xmlns:a16="http://schemas.microsoft.com/office/drawing/2014/main" id="{CFB47EE2-B3A4-FF8A-FEE1-28199397F6BF}"/>
              </a:ext>
            </a:extLst>
          </p:cNvPr>
          <p:cNvSpPr/>
          <p:nvPr/>
        </p:nvSpPr>
        <p:spPr>
          <a:xfrm>
            <a:off x="7573576" y="4693685"/>
            <a:ext cx="1286493" cy="148441"/>
          </a:xfrm>
          <a:prstGeom prst="rightArrow">
            <a:avLst/>
          </a:prstGeom>
          <a:solidFill>
            <a:schemeClr val="bg1"/>
          </a:solidFill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Arrow: Bent 99">
            <a:extLst>
              <a:ext uri="{FF2B5EF4-FFF2-40B4-BE49-F238E27FC236}">
                <a16:creationId xmlns:a16="http://schemas.microsoft.com/office/drawing/2014/main" id="{7C9BE2D9-D23C-A3C4-4D4B-17B5AA891C2A}"/>
              </a:ext>
            </a:extLst>
          </p:cNvPr>
          <p:cNvSpPr/>
          <p:nvPr/>
        </p:nvSpPr>
        <p:spPr>
          <a:xfrm rot="5400000" flipH="1">
            <a:off x="4170508" y="4129978"/>
            <a:ext cx="1322119" cy="1081064"/>
          </a:xfrm>
          <a:prstGeom prst="bentArrow">
            <a:avLst>
              <a:gd name="adj1" fmla="val 6555"/>
              <a:gd name="adj2" fmla="val 7262"/>
              <a:gd name="adj3" fmla="val 9469"/>
              <a:gd name="adj4" fmla="val 10746"/>
            </a:avLst>
          </a:prstGeom>
          <a:noFill/>
          <a:ln>
            <a:solidFill>
              <a:srgbClr val="AF22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2" name="Graphic 168" descr="Disk with solid fill">
            <a:extLst>
              <a:ext uri="{FF2B5EF4-FFF2-40B4-BE49-F238E27FC236}">
                <a16:creationId xmlns:a16="http://schemas.microsoft.com/office/drawing/2014/main" id="{D083F41F-72A3-5A9B-49A6-B5E09B838E3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079760" y="6072787"/>
            <a:ext cx="290947" cy="271155"/>
          </a:xfrm>
          <a:prstGeom prst="rect">
            <a:avLst/>
          </a:prstGeom>
        </p:spPr>
      </p:pic>
      <p:pic>
        <p:nvPicPr>
          <p:cNvPr id="133" name="Graphic 168" descr="Disk with solid fill">
            <a:extLst>
              <a:ext uri="{FF2B5EF4-FFF2-40B4-BE49-F238E27FC236}">
                <a16:creationId xmlns:a16="http://schemas.microsoft.com/office/drawing/2014/main" id="{D083F41F-72A3-5A9B-49A6-B5E09B838E3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087526" y="5049530"/>
            <a:ext cx="290947" cy="271155"/>
          </a:xfrm>
          <a:prstGeom prst="rect">
            <a:avLst/>
          </a:prstGeom>
        </p:spPr>
      </p:pic>
      <p:pic>
        <p:nvPicPr>
          <p:cNvPr id="134" name="Graphic 168" descr="Disk with solid fill">
            <a:extLst>
              <a:ext uri="{FF2B5EF4-FFF2-40B4-BE49-F238E27FC236}">
                <a16:creationId xmlns:a16="http://schemas.microsoft.com/office/drawing/2014/main" id="{D083F41F-72A3-5A9B-49A6-B5E09B838E3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708324" y="5046488"/>
            <a:ext cx="290947" cy="271155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45239" y="5085862"/>
            <a:ext cx="897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/>
              <a:t>Research Proposal</a:t>
            </a:r>
            <a:endParaRPr lang="en-US" sz="1050"/>
          </a:p>
        </p:txBody>
      </p:sp>
      <p:sp>
        <p:nvSpPr>
          <p:cNvPr id="137" name="TextBox 136"/>
          <p:cNvSpPr txBox="1"/>
          <p:nvPr/>
        </p:nvSpPr>
        <p:spPr>
          <a:xfrm>
            <a:off x="2714433" y="4284176"/>
            <a:ext cx="897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/>
              <a:t>Project Proposal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3812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3774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1046071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0" y="1099557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5B1453-D255-C4FB-E250-7E62331B8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8165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Projects</a:t>
            </a:r>
          </a:p>
        </p:txBody>
      </p:sp>
      <p:sp>
        <p:nvSpPr>
          <p:cNvPr id="2" name="AutoShape 2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WoAAAC5CAYAAAABBXXWAAAAAXNSR0IArs4c6QAAAARnQU1BAACxjwv8YQUAAAAJcEhZcwAADsMAAA7DAcdvqGQAAFftSURBVHhe7Z0HmBVF1vd33+9Nzz777X4bdV0zigoCksQIIoLgKuoKYo4o5og5Z9eMEVdFzErOAwxhyDnnHCeRc4b66ne6607fnr6Xe2cGuMOcP895mNtdXV1Vfepfp06lXxmFQqFQZCx+Bfy/FQqFQpGBUKJWKBSKDEfJiHrfPpWKLoq0sS+qHFUqlpQQKRH1nm3bTV7WYDPj9Q/MhPufNGNuuc/K/SoVWMbe+YiZ8ep7JrffYLN7y1ZfUxRBbF2RaxZ9/aOZ+sxrZmzrh8zom7XeVGi59QEz4YGnzfxPvzbrps7wtSQ17JeoV4+ZaIa3uNX0qlTXdP97NU+OOt10s8L/KhVU0IOjq5ueJ9Qyo2+8x2xasNjXGMXenTttZexg+te72PQ47oyi8gqXoUrFE6sHPY6pYfqcfr6Z895nZvfW1IycpES9vEeW6VP1PNPtb1WtwtWU/5FeJ9U1vU4+U6Wiiv3+3Y+uJroAUfN/dv3mZsPseb7mVFzs2rTZTHzwadPdVsYex1qx/3c94jT79xnRZalSYaTniXVMtyOregbO8ZZPj6pqpjz+otm3e4+vPYmRkKjXz5xjsupcFIs0q05jM+nR58zib342ef0Hm/zsHJM/cKhKhZMckzdgiFnyYxcz6aFnTd9q9T2ytgo4+qZ7zd5du30NqpjAkqYC9jyxthg3OZdeZ2a+0c4s79Lb1plhEeWpUjEkx+T2zTbzPvnKjLi6tegHgpW9qONPvvYkRiRR79u714y7u621lKqIsg1tdo1ZO2maf1ehKMJKq3x9azQQPelxfC37e6B/p+Jh07yFJqt2I3F3YEFPe/YNs2PNWv+uQuFh1+YtZsqTL4ueYAgPadrK7Fi7zr8bjUii3royT7qydNt6nVzPWtBD/DsKRXFMf+lt0RVcIOPaPCoNfUXEgi++M13/eqqUxYiWt1X43oUiMbblFZjs8y8T9xhukdz+g/070Ygk6sLhY0yfKud6bN+kpfjdFIpEWDVqnOlz2jnitx56yTVm59r1/p2KBWZE0ZWFqOd/0sG/qlBEY9rzb3qTMizPzvv4S/9qNCKJOrffILGksZCYVqRQJMOWJcvMgLObWpKqZgaed6nZvHCpf6digWmrjOrje1zWpbd/VaGIxrJfegjHdjuyipn23Bv+1WgkIeozJZLxdz/mX1UoorEtL99kN2gu1uSAs5uZjXMX+HcqEPbtM2NuLiLq5d37+DcUimgwuOiIGp91MuyfqO9q619VKKKxLTdA1OdYop630L9TgRAm6m5K1IrkYOCd2VIeUb/iX42GEnU5QG5urlmyZInZm6GDdHFEjUWtRF1uiBqdWrx4sVmxYoV/5eCDpfUrV640y5Ytk7/LCwoLC82iRYvMrl27/CvpQSzqGFFnuEU9fvx4884775inn37avPDCC+ann36SAlAU4dFHHzUtWrQwW7Zs8a9kFrblFoRcH0rUpSHqIUOGmHbt2om8//775r333jP//ve/zbBhw8yGDRv8UGWD7du3m3/+85/mnnvu8a8cfOzZs8c8+OCD5uabbzY7duzwr2Y++C6XXHJJiRs5eDZG1E9kKFHTEvFxzjzzTMnsTTfdJGRUt25dU79+ffPll1/KB6xowKr44IMPzNq1RfNv+/XrZ3788ccSt9wHGjLVqMHl6qMuI6J+6KGHzJFHHmmaNGlimjdvbpo1a2YaNGhgzj77bNOoUSPzxRdfmG3btvmhS4fdu3ebH374wfTs2dO/UraYM2fOftNLPaf+X3bZZdJwlBe88sorwl/0dkuCvCyIukrmEvXy5ctN06ZNzTnnnGOys7PN5s2bpQu2c+dOM2/ePHPbbbeZv/3tb/KBy1NXqCwwcOBA+fgFBQX+lcwHRD3ogstlqhGzP5SoS0fUjz/+uDnvvPOk0cbCpCdFL3PWrFnm4YcfNieccILp2LGjHzqzQR2++OKLpW4nAkR96623miuvvLJc1fc333xTOGzp0pLNcooj6sdf8q9G46ATNYRMV/70008Xt0cUsCbvuusu8+6778b5ZUeNGmVefPFF06ZNG3P//febzz77LI7QaLVRjMmTJ0sr9+qrr0o8uFVGjBjhh/KA8mOlPvHEE+aBBx4wL7/8sjQaYcyePdv861//kq4h7/z444/FZxwGaf7qq69M27ZtzTPPPGMGDBjg3zFiCfOuTp06xSkieQtaM926dTM33nij9CqorL/88otc79u3r/n+++8lf4RHohSad1CBXZmRzo8++kjSTfrJx8yZM+VeWWJbvkfUYlGfZYl6znz/TgVCGRL1Y489Jr3K9euLz0dfs2aNWNVYoOgAFmj79u3NlClTRFepW+iRA3XhtddeM3fffbe59957xZUStADRzW+++SbuGYCevPHGG/Ic9ePTTz81eXl5/t0ikB7qHO997rnnzODBRQs3unTpIlYyjQ51gp5hFBxRX3PNNWKBv/XWW1JvqQNRz7gw5If0vf3222bhwuLuNuozfEH64QDcqhs3bvTveli9erW4lQhDXJQVZRbGjBkzhCPgHuKaOnWqlCVEXRYW9eTHXvSvRuOgEzXKVL16dVHGdADJVatWzVx11VVS+BAilufVV18d82mvW7dOFJzCRPjYEPH5559v6tWrJ4UNIGkskzp16oj7hQ+A4lepUkXcDo4ER48ebc466yxz4YUXSjw8w2+Uj16BA3/jtsFyeOqpp8ztt99uatasKR8SJaQy4AckrUF3DtYSbh96EACF512ki/TQKABIlrgh4Oeff95UrVo17v0AZalVq5akE+A3u/zyy4X0STfpuuiii6T7PHHiRAlTVtiWXxhH1BuUqEtN1OgsJBIG+oMeXXHFFfI3Oo9u8wxk17Bhw5i1Te8MPbz00ktFb9ABSBNXCq5HQOOPXmAgOIwcOVL0nAbhySefFFcMdY13BsmaQciWLVtKfEG9xzjApfLJJ59IPOeee66kDQMjCuTjjjvuMBdccIG54YYbpD5A7Lh9TjvttDi3DMYdaWncuLGEgTRxC1Fv5s6d64cy5uuvvzZnnHGGueWWW6R+Y6yQNtLhGkB4g7Kk3kDU5IH6WLt27TijjUaAsiAfzz77rJQJ8bRq1UreW3KiHiwcm5FE3aNHD3PyyScL8aYKRoQhYD5gsEVkcIUPCSECBlrw60F0WKEOw4cPFwuewRmAIpKGoBWBYuEX50Ns3bpVSJEWHiWmC+owffp0aUUZ+AR06e688075kC4cRM9Aw1FHHWVycnLk2nXXXSdKGCRqCJzuXuvWrf0rXneKihesECgZlY00oYzkBSsqCMqThoYyAY888ogoNJaWA3GSDioXeSwrbPeJWlwfStRlZlFv2rTJv1IESIPGF+sPQNToKDoBQfMMugwZQXQYCMHBeSxBCAziBhgL//jHP4RkAc/zDM9S7xx4DqKC9ADPQYK4MF049B6/La6ZMWPGyDWMDOJKNhBOeqlDlStXFoJ1PcJVq1aJUYQR5HzXWPaQNG4gBwwPjDh6jIAGjrRC4kEMHTpU0jN/vqef1FGMniAp00PASCLNzq+OlU24SZMmyW+A1U2jR+NCg1USxBF1W49PEuGgEzVdeMg16BrYH7AMTjrpJCH5MLCwET4uvm4sClo697EBhY+FQksIIK9TTz1VPkC4K+TAx6xRo4YoRhgoK5WDd2ClH3/88dJ9CoJGg3SjxCg15IjVEiRqQFpdJQFRRE1rj8ISD5Xh2muvFQn6/SBm0kQZUElRIGddB9G/f3+p1EECLy22F6wygxpe4RP1xZaoK+B2p2VI1Hw3LFHcdXTzISW+F5Yluk6P1JELuo1FCdkGG1/IC+LD+AiDXiSGBaSMDmMEOGMBQkbvIcwwcDdQjyBWxpKok874cYAk0XvnkkyVqLFQyUd4bAZ3InXVETNpRscdMHby8/MlP7hfAHWPBoQ6ksjapS7R42SmSRj0pClj6jblQ0+C9IVx3333idFWYqLun8FEDdlS8In8VVGABGkxo3xHkC8fGMuCVheipqsfBMrDdbpwAMWAbFE0PihdHtIVJO0+ffrIO7GqiQ+yRCBEukd8SAgRy71SpUomKyvLf7I4UCyUgpY6TNTXX399nBLgF4Sog9aMI2pXEXGJYC07ywDLAwsCXx2gcqNA5I08u7STD5SXChzV6JUUcURdzxJ1RdyXugyJml7dKaecIlY1uk2jC0HSU6RXNnbsWD+kR9R8a/QyCOrX0UcfHTnugkuC+J1fN0jUNOToPQZEWO9pDGjkMSLouR177LHFfNtBYFRg+UPUUb0DB+ojhEkdCff0yAfvCeaDBgz/NQYOz1FHqY9BC7p79+5iBVM2+LI7dOgQN+jnyg3jBoIP1hHqI70C4qCOUx8x6sJ46aWXxJXo3Ejpgs3uqDMeUXs9nEQ46ERNS08BoiypAmLCvxTs7jjQhaMLQksMUeMzQtGDcESNC8GBFrV3794SFiuF+KkQEDTo2rWrpBMrGAuHj+mExoEPR9cI6wE3Cv8nAkpKZQgTNYpMhUiVqJ1VgvuF7mvnzp3lN74/0u+IG0uAOHgnacef79LOb8qsTC3qQiXqsraoaYh79eplBg0aJAN0DKRDCMGeImAQG8JxrgwHdPuYY46JucKCwMo+8cQTYz7dIFFjtUPGNAiJ9B6DBqsTMuM9iZAOUVM3cLlQL4OgXh133HGxHviHH34oDQkEzWQDBkIZ26EMSG8QuF9whxA3hIrvmWeog5QbDR+uUvIVzCeNALwwbdo0aZR4zhlBQTBZoVREPSCDiZoWE0sP3yzdlkSAMGnRUEz8r1jh+JbDoGtFtwerFeLk7yiihoQhrCigHPifSBcFT1eKj8w7f/75Zz9UNCBFwkX53IkXJSRdKCHKFaxoXIeA3WAiSIWoiYO4sBSoDPgKiYO/wYIFC6SiO3/igcb2wtUxou5fr4kSdRn5qJO5CxwgHAyVMFHjj4XgonpOkBcWqBuQDhI1DUMifQ4CkmdMJMpF4vQ+XYsaiz3siqThwKJmEBHrFoMEvQ9yB3HT80g0QQFiJq9YyzQuNHw8Tz3DfZEM+PeJO+zvBjQMuKjKgqgnPZphRA2+++47adFx5kcB6wFFomsDKTFViFae1jQIyJkuIWQN+GB0ZcLdQFwDQUt7woQJ0sULAzcGA4B0rVA23AkoRRjjxo0TqxYQjkbHpcEBRcZaxiJAYbHMCYdSOuAPJJ/MUHEki8WCAtG4OISJGtCIoUBYGuQtWGGcqwW/uIvXAX8a5ZuskUwXQtQXXqlEXYZEnWjWRxi4/CBq3HdB0M2nsXaD3g6QFj5XXGD8jT4GiZrn0D83nhMErken9+gixBrspQLCELez5NFt3pdM30gDvUos1+DMDUADBBnid6ZHzfgWFnQQNEbwCdMDAYP6uGTCDR3TValvWNWAWWEYcJRhENQROIB0OaMIy5u67kDvHeMLjoiaGpgK8gYMNd3+7hP1I17aE+GQEDWWJK0bLT4+VFo4PhDdcVwiFCbE5GZRUEAQIaPd+KrwL3GPj0irjvUAaI0hLUaQg4Co+SBOad0ABfOwaWn5UEwbpGGggrgloQzs4c8lPFY28biuIZavw7fffiv+bv4nHAqFlcugDP5iwEAM78SlQiuNhUCLjAuDSuIIlcYLZYSIUSwUhcqAXzyoeLwH5WHaHnkOD2gwpxqXDMTPgAqWF91VGjIajVSstVQRR9RnWqKeFV/ZKgTKkKjpftOVT5WoIYuwcQIJY5jgJoC0iAt9Qr/QafQQQDhBokYP8b2ig06f0XvIEH12MysAM4+oC8xPxvWIQQVJQ/TOyqR+Q8DUUeIKGw4AEoeoSRd5p5dKvjByqN9MwwNukBwjBDcf72SutiN53o2rgt4wHEKZUK/RfXqouC/Il/N38z91kneSXsLhmqVeMdMEngIYlljiEDzxEJa44CP4gh5sScARXeiLEPXDGUjUAOvXzRvGF0ym6dbgemCKT3j9PITKRyccLTnPMU0nOJhBnMzpxAINAiWl8INT6ng33Us+PC0+FQOLNzhQA/GzDwktOu8ibqwXSDrYCvNB+YhYMLheCI/yB101NCz4ylAgyBJlw4KnVYfUnUsEJeVdp5xyirgzyBM+M9IWJle6Y3QLqVhhUCGYYYMiYXmTHvJI2bgGsKywfZUSdVkSNdYsYyoYJPsDliY6F7aoAQQLWeOLRXfRK/SdaXyuZxcmaoDeY6RQ15ze0xhA0kHXBG5MF87pPXpNj80B44B6BiHieqQBCcMRNX5xjCdcJdRxjBiuB9cMMGiPTlMPMVKoI/iSIWzImnoCd9AwYOzBJ6SJ9JGO8GIx+IP6SJyEJ5+4a5yBBeihYhTCU5Qf4V9//XUpD+pWSS3qIqKuaok63l0bxiEjagdaMciR0V0KN+ibjQLuAvzXbFwTtjggO7putNxBoBxYleGpP7S+tNpYF8y1hhSjQAuKqwRJ9lHoFUC+zJ2mAoWBYpNHlM2RJWkNN0pYPsSBhUKeSDfhHZk7YGHwThQpEcgjPRbS5bqtZY3tq9YEiLqx2TBTibo0RM33Rl+jSC0Mp9vBudJhYFXy/bEg0a0gMFogqOAUUQcsRaf3yfywkJrT+6g6BNGi90zpiwLESR1w9ZP3Eh+GDg1JGHAEdQgOCM4SIY24XpyLgkaFOKjf5CGcdwcaRNIHr0TNLHOgx08YXKeAd/POZMvjk4EDb4ss6gwnakX5RxxR11WiLi1RH0xAaliJWK6Kg4v8bEvUR1f3iPohz72TCErUilJjx+q1ZnCjf8aIev3Mom5jhUE5JGr8sfhxWbDFsm/FwUURUVc1Ex8sPqskCCVqRamhRG1RDokafy1TUhlwLsvBZUVqyM8epkStOHgoRtQzlKjLA1HjW1WCPnTIH2SJ+hglasVBwo41lqgvckR9kSXq2f6dCoRy6qNWHDp4RF3DI+oHis/aCUKJWlFqxBF1HSVqJWpFKogj6vuVqBUHGDvWrLNEfZUStRK1Ig3kDx5uuh/rEfWE+4uvBA2iXBE1c6SZ7xicdF9WYK4ncy4PRNzMlWbOJ3PGD0fsXGuJunGAqKcrUWcKUbOYhC0PWBRS1mBef3BZeVmDeFllGNx24XBCgSXqHocjUbOakCWxrN4ra7AclpVHTFkqa7ALGkttWaV1OGLn2vUxos6qDVEX3+XwsEeGEjWGByv92IIhvGCqtGAwklW9wdNhyhJsncCslANhPGUCCoZA1Gd4RH3fYUTUrL5iZWJwNVJZgT2vWcKebGVSSYElTboTrXws74gn6kZK1BlE1KxcZOUgK+ii9tkoDSBqNv46UItl2L+GVZWprNAsjygYMsIjasuzE+4rfshHEOWKqPcHukjJllMnA9Y6Z6eVhqh5f7qVgfAsBU/1uUwk+53rIOoWRUQ9TYm6PPmomaIX3BkuVUDUnDkY3Ka3JCjJEmyMtVTrAnvxuA2WMglC1Mf5FvW9hxFRs1cuGzO5TVrYyY7J+lgLnJvItqJ0ldiVLniaA+DDsgseGyARjk1sgidyh4maNf3s8BfeT4R9M9iG0sUPwbKPAF1LziPkxBY2nwluyMTeAKQ7uIUjfmt21MMi4eACFJ6dzdhIx4H0sSETVgUbLLFpDRvksDug228gEwBRD4kj6rI/6TzjkaFEjd6ziZg7Ko69M9hgiL11cCFyLBebFiFs1hS2XtE9wqPbuDiIxxFkmKgxVNioKHx8HeHYvCl4XB29TFZDsoUocbNhGRugBffp4YADNmgLkiwbPrGHNFuMUm/Yo4S66kB9/Pzzz+WwEfYWIe2EY+MpdrwLb2l6KFEwdKQl6ppC1OPvfdy/Go1yRdQoAPvOOh81SsEOWxAYe9Fy2gR7VrNTF7vEOSsVpYDc2G2LEyHYQhSlY7c7t28uShEkauJhm9DwmWukgZ3tXDg2WMdlwo5nbBSDP5quIFtCstETYIcutklkj1vAJjBuO0jeC/njI+f9nMbsFJMBSLZlRIlpHNhqEsJmhy92FwuS+qHEzvUbzJAmHlH3q9XIrJuqRJ0pRM3mYOyA58iUHie7yLERE3UCvaPesO86OhrcjZIxFXaVYzc5jCJ2tmMnPnSUePB5h4kaQsRYCYKw7F4XDEcDwW57kCqbRVEP2BGP+OhhAtLH7nRugzMMIuoVdRdyZkM1/NjUd3bPc2APbOo2jQAcQVh2EWSpvDvZPxMQI2p49p7DiKj5mGwT6o7kokVmT+sXX4w/ap3tP1Eodo4DKAOEF9x+kZ20UFa3rzTWdpCoIWQagbBlzgb9bKfoRtHZHpK9ooOuC7qSbHvqiJqKwCCoG0zkCC32r6bBCIJGhIaImS0Aq5xwNERBvzxpJT9Bq/1QQonaIkOJmoE4rGV3AAZ6RCPPPs8YCA4YMxC4C4fVDOli7UKsDiw7J5wzlsJEzT7OwS1TAYYHaYDwAb5nBu4h/iCY5YHl7axqjC16kDzP7BXiJu1Blwf1DsOIbWHdoCM9YeoNe7I70FNgC1R608kOMTiYiCfq6NNpHMolUTuXhTs/jelHQWB1Eo4BPADRsX91eMtE3BpuylzYoqYbRhzhvZtRVPbfdXFzbhoWNpusJ9o/GCubdLoj9LG+iSNsEdMoYJ1jBQCIHSuAhiYILAmIOp0Dgg8kdq7faIm6pU/UFypRZzhRY91CwMFZILgnuMZBsYCth9FZ6kUQkDFEik8bwgsSNdeYYYLFHYQjcPZeB7gf3P7YuPAS+ccdUXOfuoGVjKszDAiZ+uD2kuc5GpPwtqYcQMBOgWF35qFCIUR9vE/Udx/GRM1R9WwMjh8tCD4cLTYfDmXE4kUJg1ZvGM5H7Q59xTeGooaJmjMUIVnOWAQoLZYCikJjgC+auILPOaJ2DQquDFr38AAHXT4U01UqiD3K8qaryPvcKR2HGjs3BIi6JkRd9tMnMx7lhKjROYgaqzMIjBgMGggVsB80U0qDrpAwwj5qGgHci+ETlqiDWLLBI+dw65EO3kEc+JKpJ0Hr3RE1DQLWNnU/bIUDXCK4P9xBuzyH5R32R/MO3C3h/d8PFQpzRlmirpUSz5Z7osavFT4KB6s3OG8Z5cMnnGweaXgwEaKOsqixnHF9OKIGdKvwdTMYSDcMUuYUCJfOMFHjO2MwJGzh44ujUXFdRBoauqj4voPISKK+2BF1QyXqDCdqLNnwid3oIr5lR9ToM66/ZDqWKlFjETOgx/WgscR0W9yAjC/hhuQoLgbPnZsvTNT4p/Gph+GImnoGeI48h2eF8B7GhTKJqHtWBKLG9cHAWvjkCFwffFRHuszCoPUOW7CcFOFmkIRdH/iYIfvwiTO8k7iDRB0EjQFECjG7ysBgBr+d64MZJ/QEnNvFgbTQCOBOATQ0EHL4SH7ih8AzxvURJuopStSZTNQcSxc+kd8RNQYNwPhBR4MzNQBEyz16f1i/QaKGuHlX2PWBZUvjELSowyA+ZkFVqlRJDmwGjqiJF4MJksWHHQa9XNyPbrCegUpcMOFTlhhQZHAyUwbhC4dZoj7BI+pxdz3qX41GuSZqBhP5eOGVihA1hOfOPcMVAlE6HxZgJBrrAVcF6NChQxxRc2Ansz6Cz9DS04XDj4yPmpYe4sZnHAYDMUwFBI6og4OJWA9OIR24zsg70xABxE4awkf38z7ic+EONXZt3GSJ+mol6nJA1BAyRM0UtyC4jnvQ6azzPzPDIkiuDHRT55zuUR8cUROO5yFJyNUBwwKL172TOsZUuTBhUq8hXA6TBY6oaVyID6scl2HYp00PFJ+0c3VQp3kuPGaEjzqTVjoWDhttibq2R9RtDiOixj+Fz9btLfDBBx9ELvtmZgYWp7O06WLxgXFHYJ1CmMx7RnmY8gaIm98uLixpLAq6ZCgnyua6VDQChEOZGeGmi0ijQcPAjBR8YVjCkD3Ax4yl4Fp8FBTXB4fNMq2IE5UhaQZLcJ24PYKZpXLkkUdKfoLAFQKBk6ZMQBxRn9HQrFWizhiixqrEHeFmYkDIkJojZAeuo5P4qR0xQ8b0KjkFBrcdbhB6sBAxFjC9R/4OTsfDNUEdpVcIIWNcMYiIbjtCpzdKHaJO4q7AQuddvJ+0ufMZscCDsznoQWKgkBcMKAw0ZngF6xqgUWJaYfiMVNezLumiuLJGHFHf+YjVIf9GBMoVUTPAwcdmeg+AZFGC8IGzEBjdLxcOoAwMoNDSQtgol/NpAaxenoE0HbiGMjFIiHWBpY7vDsvADWDivqDBoLUnXrp4WBn4yd3ACIQLAbueAGB+Ni4QLG8sHPZMQLndlEIA6WPlhC1nRsqJ70DsS1IS7Nq02Qxt6oj6ArN28oHZpCejkaFETaOPJYmOAowL5uQznhIEFivjMkxXDY7lUMfQZ/SaugPZufpGXJyA72YpAQj85ZdflrqA9Ur9RF+ZRUU4FzeD9hg+jMlAnsRNvXKzqQC91aDPGuCPxsonbp6hYcHICeKTTz6R50hLEDQapD9jiHr4GNGVIqJOzNTliqgZtEOhXIsf/u3grkcNHkKsWLTcDyJRXCgJFnnwJIyouAlHC05YrJMgCJsoPSgTz0V1xxI9lyy+QwElaosMJWr0GUINzqZAd4K/HQiHhIGrgToTtaov0TOEZRoc9QrwvkThmDkVNbU10TNcJ24k6n6iNPEceQ/X8UOFw5aoFZkJj6hbFRH1JCXqTCFqRebCI+o6HlHf8XDSBiSaqPsGiHo/E7EViuJEXfZ7H2c8IOqb7i0i6u59/RsKRTRWjbBEXckn6tYPmX170yXqLEvUleuZ7jaCMbfdnzFdBUVmorjrowIStcWYW+73iPqE2mZpJ2+QWqFIhFUjxsYWvGBRp+36WDNusulbrb4o3eBGV8peDgpFImxZutwMOLuZ6Ev/M5uYDXPi57VXFEx+/EVprHocU8PMbRc//1ihCGPpz91MN1tnuh1ZxUx69Hn/ajQiiXrrijwz8PxLReF6n1zP5GXn+HcUiuJY+lM38bV1P7qaGXb5jWJhV0QsaN/RdD3iNKk3I1u1tl3Zw3PDe0XpsW/vXjPq+rtsnalu9aW6WfiFN3c8ESKJet+evWbSI88J07O704irW5vtBZmxmkeRWVg9dpIZdMEVpufxNYWkZrzyrn+n4mHLshVmwLnNhKhxf8z76Av/jkJRhH179pi577c3vU6qK5sy9a12/n63XYgkarBuynTTp8q5onAcF5Nz6XVmRc8ss2XxMrMtv9Bsy8uPl9zyIHnFZWVqsrU0YnsopZPcQyfLV8aLvQYhrR4zwcx8/X3xSdOYYxVk129uw8TvWFbRMOf9z0y3v51uetkeBgNFU556xawePd7qmtW/vIJyWG+s/keJ1etUJLI+pCqRdSEdidDngyHhOuPXm03zF5ncvtlmzG0PyIBzL6sfXY+oYqY8+YrZu6f4dMkgEhI1WPjVD2Ka96QiWrIm8gH1LpYKmd3gsnipX1wGJpLzw3Jp6eS8VOUfZS/nRsklqck5qcmASGlWOjk7VWkaEnvN6kDfqueJT1r20z3qdLEK8rO9QxgqMravXmOGt7jNdP3raWLk4A7qU/Vc0ZVidSadelOsziBWp0sjkXUkLFafD4SUtM4gVv9TkUyrN5x+1KtSXc/dQb05sooZeX0bs8PqzP6QlKgx0fG7ZdW9SLq1KB2VsyJLv+NrmQEn1jV9Kei/nx4ZpqIIo9V034ZfebOMYCs8YA2Ou7utJWpvRJ+KGVV+FUFoxHseU8P0tz0MpJf9m2tRYSuKoBP0RCe3fdHsWBO/MVsiJCVqh41zF5j5n3xlK+RNJqvORaa/Je5oaVw+5MxE0iShDPD//7RSTfPmMVXMV6fUNdn1mhYLd0ilXpRcnLJgKacivGtI06utor0gA827t5T9qfDlHXt37Tb5g4eL64MeaFZtWz8S1h2re+VB0qwzSPZZTU3nGvXN28dWNW9Z6VT9fLkWFfaQycGoN/Y9WNUjrr7dzHn3U7NhVnozo1Iiaoe9u3bJoOKW5SujZUVuMSnmvymJhH1X6UhulET54hKI+BULzPb8QpELzjnX/IctsttvuMHsXrVGrrkwkZKfSOxzJZWCaOHbFJPCRLK6hLLK7LD53rM9/VOrKyqYBbN1ZX50nUGsjpd5vYmqC+lIRL2JrB+JxNf/PavXmr4/dzL/59e/lnrTpeO3Zs+adfF1JErKus4gEXUGOSj1xsbJNGe8FCVBWkStMOaW226j0MxrEfviKhSK4pg1b6757e9+Z/73N78xS1dmxqb95Q1K1GmCU48pMnb2UigU+wfblv75z382v//974tt5q9IDUrUaYK9bikyt22kQqFIDrZF/dOf/mR+Z63q8KlGitSgRJ0mlKgVivSgRF16KFGnCSVqhSI9KFGXHkrUaUKJWqFID0rUpYcSdZpQolYo0oMSdemhRJ0mlKgVivSgRF16KFGnCSVqhSI9KFGXHkrUaUKJWqFID0rUpYcSdZpQolYo0oMSdemhRJ0mlKgVivSgRF16KFGnCSVqhSI9KFGXHkrUaUKJWqFID0rUpYcSdZpQolYo0oMSdemhRJ0mlKgVivSgRF16KFGnCSVqhSI9KFGXHkrUaUKJWqFID0rUpYcSdZpQolYo0oMSdemhRJ0mlKgVivSgRF16KFGnCSVqhSI9KFGXHkrUaUKJWqFID5yZ6Ih63bp1/lVFOlCiThMPPfSQEPVnn33mX1EoFMmQn58vh9tC1Dt37vSvKtKBEnUSjBw50nz66afmiy++MF9++aX5+uuvTdOmTc3//M//mBtvvNF07NhRrnO/ffv2ZsaMGf6TCkXFxJYtW8w333wj9cHVmTfffNP89a9/FbJu166d6dChg9wjzE8//STPKJJDiToJ3n33XbGew/Lf//3fkdd79erlP6lQVEzs2LHD1K1bt1jd+K//+i+R8PVzzjnHbNu2zX9akQi2rGxpKSIxc+ZM89vf/raYckVJpUqVzJo1a/wnFYqKC6zmqDoSJU899ZT/lCIZbFnZ0lIkROPGjYspV5Q89thj/hMKRcXGtGnTzO9///vIehKU//iP/zCDBg3yn1Ikgy0vW2KKhMDH5hQrkfznf/6nGTp0qP+EQlGxsX37dtOgQYPIuhKU008/3WzdutV/SpEMtrxsiSkSYu7cueaPf/xjMSULSrVq1XTakUIRwLPPPhtZV4Ly8ssv+6EV+4MtL1tiioRgOlGjRo2KKVlQ7rzzTj+0QqEAOTk54tqIqi/I//7v/8qsKkVqsGVmS02RFK+88koxRQvKDz/84IdUKBSAmRz16tWLrC9I9erVzYYNG/zQiv3BlpktNUVSTJw4UfzQTsmCctxxx5mCggI/pEKhcHjppZci6wzSunVrP5QiFdgys6WmSIo9e/YkdH+o20OhiAbuDxaHRdWbnj17+qEUqcCWmS01xX7xzjvvFFM2fHDdunXzQygUiiDYgAkXR7jeVKlSRd0eacKWmy05xX4xYsQI85vf/CZO4XB7LFu2zA+hUCjCaNOmTVydQdgvR5EebLnZklPsFxs3bjS1atWKU7jmzZubffv2+SEUCkUY/fr1M7/+9a9jdYa/1e2RPmzZ2dJTpIRHHnkkpnAIm8ooFIrEYO8PFra4OvP3v//drFixwr+rSBW27GzpKVJCcHDkiCOOMHl5ef4dhUKRCG3bto0RdYsWLbQXWgLA00rUKYLZH25nsJYtW/pXFQpFMvTo0SNG1N99951/VZEO4Gkl6jTgDg5gn2qFQrF/rFy5Uk54+ctf/mJWr17tX1WkAyXqNNG5c2c5qWLq1Kn+FYVCsT80a9bMXH7FFf4vRbpQok4TywsLzF0PPmC2G/WzKRSpontWP/P5Nx39X4p0kTJR79q8xawaOdYs/bmbWfDFdxVSFlqZ9/k3JueFN8x8+z+/o8KpqKgUyaIvvzdTP2hvxrzxvln81Q+RYSqCLLTlsKxrb7N++qy0B1RTIuq8rEFm2OU3mj6nnWu6H1vDdPtbVdPtqNMrpHT/ezXT57iapnvEPRUVlQj52+mm59HVTa9jz5C/I8NUBLG82eO4M0zfGg3M5MdfNDvXrfcZdv/YL1Ev/amb6X3q2UJMvSrVNb0r1zO9TzlLRUVFRSVdsfzZ84TaputfTzNjb3vA7Fyf2lL6pES9YfY8069mQ9PjmDOiX6qioqKikrb0OvlM0/3oamZRx598tk2OpEQ9v/3XNrLqakWrqKiolLHArSNa3mb2bN/hM25iJCXqifc/JT7ZqJeoqKioqJRccIFk1b7QbJy3wGfcxEhK1GNuvV+c4FEvUVFRUVEpueD+QApzRvmMmxhJiRpntxK1ioqKStkLJN3zxNqmYNBwn3ETQ4laRUVF5RCIEHWlOqZg8AifcRNDiVpFRUXlEIgStYqKikqGixK1ioqKSoaLErWKiopKhosStYqKikqGixK1ioqKSoaLErWKiopKhkuFIupeJ51pehxX0/Q8sU7k/Qon7MviJOr+wZJTzxYlZFtH2XUxKswBFCqB6MUJtSPvZ5r0Oqmul15bZlH3D7Sw8EK+lU0H3y4qTLkSdqk7vpZIqnUBPfX09eB8g/JF1FYpKKB093dGqXvZD5BVu5EZ+o/rzMBzLzkk5NRD9titKoqeUMHJo60ApDu2yZUVds+S7WNTrBw9jq/p7Wlr/w9epxwoj25HVpG9WSRNlBPpgqjSKRdJV3XZN1jSGhUmJPJuwtt3o3xcowEdeM4lJuey603/ehfb6wfx29g89KtxgRl6yTUm+4Lm0WEySWx6s+pcZPX4WltmzZJ+L8qXcg7Whf0J+hAVV0zs+waed6l8K9Ih+hgVrryIzU+fKueawRf90wxu3ML0qXpe0jIVseU6wOopZTDgrIv3H74MpFwRNSQ98Nx/mIkPPm0mPfysmfTQMzGZ+KAnk5DA9cmPvmCG//MWSdvEB58yuzZuNou+/sn0smR50AjBfkgKemSr1mbyYy9apbjKI+uIsORxwNlNbdqfNePvfFSUqG/1+rLp1cQHnjb96zaWMFHPOuGDDr3kWjPl8ZfMiJa3y7vluiVirIAhTVqaGa+8axZ2+MEs+aGLmd/+GzPliZekAetxbI2ULEvi7GuVeuztD5nJbV8wY26+16u0laPDI9wfdsWNEn7CvU9IwymNkm00Fn/bSU6ymP3uJ3Gbe5HecGNTlgIxjbz2TtnrNy87x28ovfLKOLF6RHonP/aC2blho1nwxbfWCrRlE0EUlCtEOv7ux8ykR56LqxPJ6srIa+6QxhwpFidkYXujK3r0k2819alXTdcjTisWrjxJzxNqScOzadFSsy2vwAxqdGVyfeMbWKNk1r8+NLu3bLX6+qkYHwearMsVUWO1jbvzEf+NqWN51z6my58rWzJ6OfYbonQEdqCFBoH35Q8cKu+f/uJbQk5RYcnjqJvukXDbC1eZLIjZpnPt5OlyjUqabJdCSIZKWjhirISf9fZHpvsxNUSZsAKW/NDV7NmxU+6B4LaJuzZsMvM/+UoIFAWOit8J+cmq08hsWbzMe3bjJmkAEllkpIlGZ+2kaRJ+z9ZtJsdahRAx+Znz3qdm47yFZtqzr5seNr3SuFkZZUl05DWtD9i34l2jb71P0rRuyoxYjyYq7CEXWx7dj6lupj3/pqR3WZdeCUmCcuWkpVS2xQyicNhoyX9UGXhkUdcs+Pwb+VYT7nvigNf5Ay3o8cCzm5mCoSPNqtHjzcD6lyXXfb6BzfM8W0/Awi++93Q+4huUpZQroqZQ6aLMtpV67vvtzZz3PzOz3/nYzP+0Q+z0g+Vde0trxz1kbrt/m7GtHxJixMIES3/uLlajKKTNvJB2CpWTMISV8GkQR4yos1Ml6nsl3PZVq8QVgNUy47X35VregCF+eqPfD+lhFe3bu9fstmQ49JJW9trppm+1+rYSjpE4tixdLlYWXbehzVrZHsfNZubr75sda73jfgpyRpl+ZzSUsol6B0IahKiXeEQN5rb7QpQ4SmlJ15hb7pdwHAEnRH0pRA3RnGX6nn6eHDzRp+q5Ep5eA+W9af5CW245XmVwZW7DS/n77xEltpZeVA8p7ptFlJkQte0NgDUTpqRH1Pb9Tn8k/kQ6QbhAemPPoYOUcbJeiOTNpb+uEPXUp1+T9C79pUdCovZ6Zs3MTKs3cz/w64rtrcyxf29dvlKez+0z0Mx844OiuvLhv82E+5+UcpYy8OOlwfTK18tf39PP976VbXh7n1L83V7+qFtFcRS7HyyPyPtJ7lF2VhJ+p3D89n/Sn0gH+Ob0WpEot2LRN7Dfyv4Nz8ErYMG/v1GijhJPWWv4Ul2OqelrFYYWHoxodYfp/IeT5J4ndOVrCVE4i5ojw8S3elRVS2Dnm/62i0jcXItSED6QyxvWZlatC6XQiDOVSu2IOm/AYHn/9Bf+lZyob/Qs6m35BeIDw3+M/2z35i3WGt4h/tQoy1X8z/Y6VjPgcEyxWG3aJ9quLdiWl2+GNL3adP3LqRJWXAu2jLr+9VSJl+4fGH9XWym78DuckB+IeuuyFWZbbr7ZujJXDuLkjDfKJhiWdBHXyp79pbu4cf6ieKK2lYP/KWMZ0LG/+Xvg+Zeavbt2mbyswabbEVW8sMRnKxvp5j2QHWnBz9ynyjmxdxIP5UZcuABibpa/+X5+P1xJiRoXEWmkgSF+Od3IvhOdiKu0Nj7SR9qJl7/dc+gdPlH01JFgUDzdteVcq5EXv/1eXf5ke4ZPviLpXdYpMVEjxEk6XV1B37vbONxWmbjWOv3f4+VerK7YPHjP2fKVsq0jroB+Z9jy9RtR7sm3snkhf7F3on/+uyDxPqedI+HcdxM51abLEjjXhPjcdSfEYe/xjrh82b+pGwhl1q96A9ErGYcJxn8K5c3AtC1vqx+knbhIv+iAfbfU83Dc9rt1oz4HvwPXbV7QM571TrCqYTr/8STbsLWXMsT9VCytB0DKHVGLUCi+oFj9a19kNi1YLOkYffN9RZXFiX0mSNSLOvwg/tW57T4Xgt+xao0pHD5GrImeJxRZDggfnI88/YW3zOpR48z2glVCTHkDhkrXD4tCrCKXtggpLVFLQ2MVBJcNWGiVAyvZ5c0J72BQDrKF4Ea0vF1ImmfnfvC5PLuy90D7nYo3MELyVqlHXX+XJfVnhSQTWe0I74Koede6ydPM4u86mX2794g1z/uCYSGw7AaXmZ3WYi8YMkK6mXt3744RNce3TW77olnWuacZe+fDtgyqmRmvvmfWjJskaeYdK3sPMPM+/kryTJcea3L83W1N/zObCGFtWrDIjL39QVtpakg+GMvAnQL54kLall9o8gcPN5MefT6OjNMmasrJVsycy64TPdowa67t+aw2W5bnmhU9sszom+4xvSxROB0ib/iDyRvp7mcbMvKxYfZ8s2P1GrPWvpOenljXTu/8bzGixa1mRc8syf8WawWv6NXfDGp4pdXTpyS9xCkkFdKDOMFa574Vp6erfLcY4x7d8DH795EeVtfw09LrnPrM69Lwzm/f0fZsFkn96XZkVTPtuTfk3egK5UeclBlpHnblTTLusX76bHElzbO93UENr4iRGbpMHV3aqacZf9+TQpzybj8OKZ9POpjF33eWbyuWub2Ovo264W757htmzpH6vmrUeCHMQY3+KTom8dv/GcshfnRxwDlN7TPdzRYMCluOubbRh6sgc8qbuBn3mf/5t2bR1z/K+JA0IJQF9eG6Nia33yD7bKHtia4Qd9OAs5pKDxQs/PI7JepUBAXHMokjakt24XBBooassCq2WdLNHzTMrB47Ua4DBrpcC41S0X3Ebwfw4eYNzLGkPlqIBiz+9peYlRB+p5NiRP38m2LBiqKEhDIcaSsAKCJqa5HZCkHF5b2bFi4R3zXXg+/BIhh/7xPy7Jpxk8WiwadI3hnEBBDWkItbyvtJE+8MxiEWkU2D5MfmK3gvKHFEPWW6JSiP7BiYpDIHw5Iu53ZiEBPFxzXjEbW1zmyvCBICHOnW9S+n2MboO0vs6+Qa5c6ZnCu69RFlnfjQ03J9Rfd+lvQ963CHDTvRNrQ8O6jh5Wa9rcwANw8kT8O6d6fnm1/41Q/ybaUypknUVMpxrR8W8gfrp82y6egrpAH4Pli8VHLip5whPUB3mbGDHWvWSqPB+xymPPWK38B5DcGoG+6KnTy9duJUs9y+Y+3UmWaz/fb8DYSo/fdEpTUski+bvziiDhkM1J2R19wp9wlHAwx2bdpspr/0tuliy7fArw8zbWNKz8wR6cw328n4BwOdNMZuPIJGhkFn8oUu4o4BxO0seN7t6ptzYw6GgO0z3GfQjgFMBNfcyj4DpJEE6PRoa9wQlvqz5Mcuch2XGWG2WsOKv+nxgX179lgueEnqeU8rgy5oLj09fHJDmrSQeJDx9zxudm+11y2oT3znDTPnSjzwAFj4lfqoU5L0iNojCyoTlTerTmMhESoIVgLACsCfi+LRstIag1Ujx5ns+s3F2iM8/t2NljwAVlp3a6WG3+kkTNS8q+ufTxEFDwskN/K64kQNcfY57eyYlYm/N5hP+ZBW6Vb29giPSkRauUdloAJs9gf+1tkKj+XnuoJ8N+KiooSJO5EEiRoSxb8HWVFpcAUIEdpw5ImwhcMsoVIRLr7aU3L7d4yoj6gilhLAT0pDAeHOfusjubbSknisS27Lnp4Pz1OhN85dID0QZqzg/iAffFuAUvc57Vz59rg8RlrrSCqkxchr20jYdIha8nxGQyEeMOutjyWfxI9OTH32dbm+1VrX9MIIj2sOyxvgulrZZ6AZUK+J6B1EMee9z+QePTusV671qnymWTPW+87zP/1a8s47uCckZxs5ID7qsiZqm4/hnM23Y4ct3/Vm64pcKe+B9S+NuXdy+8cbHLgHmIUF1s+YLb0xdIpvO+WpV+X6Lkvegy68QsJjqQMa43iiri0WLe+kUR1sLXvSl3PJtWaP/Y2uDbviJvlupBPdpfEA+YOG23KwRoENj5XrgJuzb/UGUn4YLbPtNwNbVqwUS5rr2fUvE70ljYyBUZf71bpQ9BpQ5uSF+sT3nuM3GoBGX4k6BSkJUWNJZ19wuefDtAVMd5mPxsejIjN7gQ9OFxAywLIZ3PgqIQ8ZyLAVEF/hiKtbi0KtnzFHfHIoQvi9iCPq3KxB8v4NNjxTnHL7ZhcT/Lirx3gW/taVeTGiJh7yMPO1D+Tekh+7ym83mEMemFu7Z/t2sdiwEmTqlp8GISRr9W6zcTpQZvh/GcHGeoDsqDiuR5FMhLR8oqZb3NOSgLPa6ep7afMstBFX3SpuEWa9oCOFwy1R7IeoKd9Zb7STaytt95/0U75C1Pd5vQZAg0VYIbgTPSKiV4R7gSmKfEfSSmVi5g+kD+Z++IUM0lLhUyVqiIE8z3jlHSFYxjfIJ/HzHnRg8+KlEhcuAPIGMS388nu5tsvqEm4AwqJ3vJvxju2r15o927bL90PHhl15s/Q4+I50/wknesq3sVKY41m04qM+EERtv9eebd5skdlvf2y6/PEkKT/0EOMlSNSd/1BJ0rh5yXIhL9wNMmXPpskZGFi/jEugf13+eHKMXBeEidrGTSOPQbF3126ZxkpD51yBzMqgvKXHd5IlLvJu88NkgRGtWps+9m/uES/gnTQuoouUn81bP2tQ0LiDsXc8IvFnnx9P1PQSmLIJNs71G1CfjPkfHzkGHVjU4cfYvWA5lrVUSKLOH5QjVotTEMgXC8hrQffJab8MSLpZCqtGjYuFkw9ihb9RQnxxQKamJSC4MFFTCbHq90WIXLddM4BlESRqFDO7QXOZCkcDIr4//5209pAcQFEZOAqPyEPmPANJ0RhsL1wt4R2IlwZgsO3+BUk+SuKJerGQ1CBJ22axaLkPMTB4RfcQ4FOmXNfgatqvRX2qmf2vsEXtVbYJ9z4u1zcvWmq/W0NbPvHTqbDwZEDZfnMGwOg5sDiExpg59IBBIHovhE3XR00DT/yUkQxG173IDLDx0+OiawzG3GL10KY1SNSFtlcmDYrVPeKCmCAO14Uf0fJ20+l3J5gZr74rv1fb3pMX3v+O9n/inPfRl3J/WedeB4yoIUoa/UEXXinfSJ6HLEJE3em3x8emk+LDpVdDGBcfz+CCY6aIEKmtm8zKAmGipk5BihvnLbJ1YY8Z0riFfCN80Li2AHln3jN1gu8rvUErsXpgr2GpA1wVood+/FJ+9v0rrUEEaMxpOMJE3en3J5ppL/xLwmA8Of+3yw9lvvRnT1/xaytRpyAlIWp8e8FuPgVAZd44Z77cx99FhXHdOXxuG2yXDkuYgQwn66bNjJHqKNuthkTC70Virg9fwZlOSAXIaX5DMcFyn/q0112EBINELbMnAoo48/UPJK8s3sFdQ6MB0Q/7580J04KS8QwERpePriQzQvDruel5mxYtMYMvbimVKCoOJI6obdn3tRWUhiA/e5j0QAae9w+b1tOlXPGr4ickL7gg1oyfbN9ScqLG+gerx06SBkIaUD9dkBFpY6CLQS2sp82WQBgAJq34WgFzgUtC1JAQLqiJ9z1pcvtlS94YqNqaZ+O3lV30wTZCLAAireTDfS/yKLrpV2ohaktM6BIYfcPdQhILPv9WfgsRQ5KOBOz/xDnDt0iZilr2RF1dFoiRj20FhWKROuIVsggQNfO5O/32uNiMIhkXsdYmBkwwTt4r1+zzNASxqW2yYCdA1DYcs2E2zp4v7/eMH2vJ2zwyeOfmhGOkoGczXn7HjGhxm82TLUvKwcYh9ePfXvktsA0kOhksHxpZ11gv79JbegTFiNrWfdcYLu74sy3z+G/AN5z/2ddyfxH3g9/oAEkFI2p/1sc3v/hE7RVujKh9n9SYWx+QaUusvAI7rGJAyuumzYoTBhXWTJxqLaWxMqKfyAqNEbXvo2YebGdbIbECwiIuFduNA0EftYuLvA2/6hZLyHuE8Hpb0kD5RlhrDEvdDSKGyYY0uAqBUlFxKIMe1hqgbIhjcKOrYgNAWIFxChqSMFHThafbzqpRMOnR50ThR13fRn4v+b6zkAzvY3CsdET9mFynspInl1fv7zOlx+B8iAzeLf6usyXLb2WWD+UDSkLU6Em/mhcKQQNIP6//EFtZfzIL2nc08z/pILOCbNYiiZp3QlSuTGNEbQ0AMMbqbuf/VynmY11i0x0map6f9py34GV5tz4HxqK2DT26RLdfpsH5DaGQRTGiPj72PVaNnuDpXoioY2LTSZlgqIAwUUt52B4S+iRE3fRqyR/3qRu4TpZ830X84MGFPHmDhgmpExe6TDkD/PsyThMoHzhqvn8fi5vyjrKoHRFj9aOzcd/AvmOuI/Jvf4n/RgdIpOwrGlEvtN0VV/ElDkfUvkWNNcbHYhk3YKACSwHrja6ukz5056wFgFABwu90Eibq9KfnFRE1lY10rJ08TfzjOZdeJ+SOywJMe/YNIbpgnPKRaZiYbpdIoez1Ln86WWYfAGZykGZXicJSRNT53iwUW35YLwzcMNgG6XWzFrVze+DzQz+ocM6/V2KivtsjhlxLkuTJESsVinEDSIaxhnF3Pixlx3WeI3+QA2ChQrpEzbeZ1PYFCbtp4WJLJNbis0QijZ1NM9PymAUCgkS9wLfw6GpHErXvLhl53Z3SuDkiY2peFFGzSAUcKKLGR77XliGuQFwziYhaXB/WoBl+tWckyDx6Wy+oT7E47ftII+9hsLu71ZHZ/gAq3yCOqK2Oou8syIGoWYyFvsi7bdopT74n9Y0ZIVjZscU7Nk1uXvWC9h4RY2zwvmD5cN/NZKHO4MKKsqjddFZ6ZUGrXKaxWgOGQUTA1gdK1ClISYiaD+RZ1L6COKJmkMEqHD46JrUzbxPgQ8THRoVEYZygRMQr70vyocqSqCXMUdViPrTZ73wiad+1eYsQJBYf73JhqWQM9mAhMALO4gmxEALxOcEidu4eyoJnUyLqRR5Rk07STwXZu3OXN3hpLW4sfyo4A45UWnojIGWitoQVT9Rt5Xr+kBFyTQhIKlDR7B1WcJIWKQt7T95vxTUSWMBpEXVl79tgPQMsKgbNYu+29wZdcHnMlzrmpnuKiNq+C9DlTkTU9ACYfomB4FYeQvqUqfsG5JU0LPbTIFshHBCivsnstURJnSJ9yYgai5QZReJWskTX/8zG8q1cfKQ/p/mNYkAMu+x6+dZM0QQLvvxByNvlj3ezknb3li1ihMjCLnuf+kk8vJuwXt3zFv9QZoyt4E9nrj46PP8zr7xX9LQNfKCeU068w7kgZ9p0MMAcJurO/++k2KIipu+iQ0XfwCuDlX28XhWkr0SdgvAB0/VRh/f6iBH1vIVm7w7PSkWBUUBmXmAtjLH56/LnU0QJ+fhUUkal6VKPa/Oojct+KCT0XqSsiZr3MzCGNcEADl19QNdeFsIEw9r3yoyWZZ7lwQwP8t39qKqepYlFCFlaSwO/NQsCwPIe/TxCT6CAxCtEnZsvg3oyJc9eg5xo4Fi+jlW+b89u20W2Vr4tfyFa+z5myQC310ciop7z9idyjcFJb4aGTa8tH1ZNgsIRYyQtcUTtT5FjCiBlKXmkUtsKPOEBb6EIoOFiIIlpcmkRdYcfJSyLMhgohCi5ju+d8ncYfcNdNl+n+cThdaNZLBFJ1NYQYGyBKZ/MQqDLz3xkpvMNZRWpvMfqnNUZppRu9pftY1ELKaZIEqkQNWXIxlmkRwYH8VEnIWryJ9NC/dk0U21DCfk5IwadWD1mgtyjEQ2O/UCCfBv3nahfbqBRtj+w+oFe4k5DL3EJoheUOekg7RhQrjyoj7wblweQwfhzLpHvQDqIi/UH5ItxBNmszcYRJmrKG2ONes9CF8Zb0D/5BvYe40uEB+LSs3lVot6POKKGLMDo0PxiJ0LUT3oWNQsu8KOFiXqzJXt8X+Ibo4JbcZPz+TAQBISEH214i9vMWt86m2Ot2mSk5og6P3uIhE95r4/CVZFEzXvIDz5RQJpR7OG2yyrdtGBYK6SNSslqRcA0J+Z+D27S0irppTJflbmyq33/LVYh+XPdzihxRL3dlguK74ga6wvXjFtcwOo7Ru8haI+oa8VcTHFE3amnXJv7kbdfCOUz1XfDMBDJIgxmvPDd3MZczB4J+kTJO1MBIRkseqbpQYRYWszJ5r2sjASsRGXVGnl0RI1/PiFRE78lMUcyLJ1ndhCzFNCXJba3woIUIQGLhV/9KG4AKrhzZeDPJo4wUW+cs0Bm/EBMfH++tyNDFo4QP40tA78svqL3BFgJWRKiXu0vzmEFXyKilsFE+22lp2TTKc/7RJ030Ndja3DQsFDupI0phqQNXetft4nMgnGuJnpoxAVHMJeeRgh9hLzp8TH3Wr6RrYMscOIeBhMNgeslUba4vQjPLC1m2jh/NK5A3JPkx5U3cVB+NIAuvHN7MHZBWZB2BtWZAbV702Yhar4B7hW3EI7phWzhQG9hxNW324ZujNnlz8dfanvnStQpSIyo/cUcqRA1iw7IdJio8bXu27NXZl/wAVHsXifXlU1tIEJAq7t91Rr5G6uHlXS9kw2gWCkiam9Tphkvpbop0+poorYC+cp8V38nPM8N4A2mhcPKbBFbAbH83S58DpBaEFhbzIWVhicUT1BiRF2wSqx1iIRr3MNycUtssYQk/aQNZbN/u31ZqIiOqJnhAOZ9/KUQNXGxIRWDuA4yr9z2ckbf4u12xxTDILF6+a8rGwwxvQzQ6PDtGPhjIyrmz+OukXtr1ok/lsoHKJtkRI2eUOHdghqw3TZENArM/GCQlwbP6QqDpsTn/J0y1SuKqC2JMfbJgDR6R8Wn2y+uOB+OnBm4nv7yO/I3myqViKhHexZuQqK26fCsyQJZ+FGMqJ0ev+gRNe/nO055+lWZkQGCg33kY0TL20WnpC5YHWCDKAd0GOJj3jjbF3iDzVY/bD2UunyaV4Y712+U6+LmszrnDA8GFyV+W25iwPgWNYPIrBMgfnqnND4A3zsNC+HpnQpR2zqNywWrnOvkB72AExzcN1jZd6D0/MAy2xNUok5ByACDeli7U596TfZ4cD61uHBWwfgIU595TYgIhXGFC5HRGkNkWGH96zXxldres3GhWFg7s978UEaKWazCCicUWvy4SUhaxMZPOkddf7esymIJtyO1sBAf3bUpj79sJtz3pLXK6suzxcKRb5tmLAx8mlRslC4cLiZUJltRmOdK/me92U581uSFJc4MUGEhYg1L9zwqjoB45X6epJHpcnRBXTopOyxslo1jNcfS5ZfDuDttOT/2ojSwhKV8R9pKgR+Tysl0Q8LzHPO+WXTB6Dp+ed7Dfib4EHFzyfv87yh/22+BQo+6ro34yllmPu/DL+X7eRXT+5ZMbWTRSvZ5l4qFxgq6sbc96BF1IL6w8N1wEZFnV36sApW9vI/BJ27fff1dsnoNS5D48MXz98hWVu8CuoIOUt70ENjrJKZ39h49EPKJ1UojhjALiRWgNIpTnnhF8ijhk6Q3KC5fzC5BD/Gph/WQ+Ih/su1xkUfSFysP+z/fD9cW+RE99r8t1/l7SLNWYhmz3J80T37sJWts0HMpavh5BwbQuDZtZRYHdYrycsu3x9jvMNnqDla5Gyzm29GzYLERg6yMQaC37KOdVfcijyxt3MGeJnWUcpz08HOSFqYzomNi/PjhSTd1YsJ9T8k0Q8Z4nLFDnPQK2HcGtxXTeuEHDDPcJdQ7yDydb1BSkfK1el1uiVrEFhLkIiPvFJqtHMXC2GtUIsK4jxonNg6sCT40hRKMQ7rs9hksRSwIhL+5JmGD8SQRlNVZi5FpROx18kA6xJpIpgDk24aROLGsEsUZEBoCKoPkxVpTWFT43SQ/WDyUX8RzkeLebwkqLp2BPESlK66c/fBUKPRHKn4gPL8lrfio7TO8x8VNel24oBAvlin5k291pH/SjZ9GeZeNEyEuwuPb55lwXFEi77f5Jk0Sv6TbJzz7DuIhbkmvvcY9wojeRXyjeL0ruu6eczonYSzRx/IfpccpCOUmdcXqQrH02N9eebAsPlr/pBdEnsN6TN79sg2mOcookXdIGdpvZMuRZ1zvgPIrVh6BuHk399FdL/4iw4zfzK4B86zVS2+t+9+LvlWs/vnhXdyix1bEgAvc8/Qv9A1s+UOawiXoVSD8gRLKovwTtYqKSsURGg8k4p4QtT/HWdxo9neisOVJlKhVVFQOGxGi9l0f7OSoRB2CErWKisqhFtwXjL8wc4Q1BsHpkOVZlKhVVFQOG4HQ2Co15/IbZYYQv6PClTdRolZRUTmsxA2Yy2BpxP3yKErUKioqKhkuStQqKioqGS5K1CoHXirXk7mrzD+NvH8IRObCMp/2MBhoUjn8RYla5cBK5bNkP46smg1lVWFkmEMg7MPBhkOkLeq+ikomiRK1ygEVVt2xFzWHMiz69mdv5VvEfiSpCivBola6pSpY0iy9Z/kxez6wBDjVFYkqKodKlKhVDqiw4MDtH802on2qJN/Aan/CFpPsz5FsP45kwkwA9k9xp6pwuECyE+RVVDJBlKhVylYsgaJUYjXbvyFqTokGq0aN9zb5CRN14Bn+j/IbY0WzeRKb7MsR/exzEdqXQSQcV+g+yg5RuyPHxt7+YGz1WrL3x0kK6Q2LhBdJoYHZTx5UKp6gB0rUKmUikCkb+cQ2DrJ/d/1TZdENwPaaYaKGcCFKNtYRZWTjLH6zQU8g7q5/qSy7tQH2FO7yx5NkrmwwjGzmczQbF/lxneCdVB3ctEeIunp9OdQAQNQc0YWLBmLkPulO5F7B9RKZXrcpU0gkDdZiF5eNjVvya+tJ4vC1ZHVdLH5+h/KgUvFEiVqlTIQd1difmmOW2K+ZbSjnfdpBtswcebV3WC/7R3tEbUnHWo2Qo5x998YHZnm3viY/O0e2JWUrS7arla0xrYLyzMQHn5GN8sG6ydNlW8wJ9z4h74ZgIe2c5jeYOe+3l/cTF1tTsh0qBz24XfyKiNo79GHkdW1M9gXN5QDavAFD5fimma++K9u0xjUENr0sRx7U6Eoz6412fnqHySkrHAQxoN7FxRsOG55VcmwJuuSHrpJ+tmtlX3T22g6Hh6DZLpUyZOvPPPLQqYecTMS+1eHwKhVHlKhVSi2QIITEyTGATeM5cYfN2Dl2i32fASdmMJDnVo6xbzOHAQA2+OeZXRs3y28G+gY3aSnWJ8TKiSxsZg84T4/N+dkLGgVmG0s2nOfsPLCtcJXZvHip2b3D27x+9chxQqSkE8uUk7XXTfUOJODg2W02Dbu2bLFpyTf7dnuby3N8FPuCO8sXi3iMtb7dEUxscr+J9PqbyZPPIU1b2XBeT4D/R113Z+zkIU664W+3+T0b0o/wN7uX8Pb/YHgOOuCoNfIKVo0aJ4cehHsaKhVDlKhVSiWue774G+/AVU6I4eh+puP1P+tiM9tavjs3eOTkiBrLFOLc4Z+UM/ejf8sxSTwDGXFUGsjNGiQuFN6RVetCOe8RYMUyqMhZdhB+zqXXyxl4AOtVjmqycXFAgPNFs5m8uDQs8WKdOqLm+ChOrc5ueLkctcQzkCJY9M3PlhhrirBvBMc1Ac714zebzLP5PhvZAznizS8PToJZP9MbsOQ4t4E2PKcIsRE9G9oDTrohHJY0+XfHeC2w1j3lwMEKbJbvTr9ZZRscOaDhJHWDVDRRolYplUB8WNNYf1jSHBgqh7H6/mosWM6tA2vGTbJEc57hJBTIPH/IcHFPYDF7G8fXlJOlhzZrJXFxnBauEciY066nPv2qxLPwq++9d1hC9CzRNnKWIOfnYclCfFzv/IdKsYFMLFjIm0aCEz044RuQtiI/cy05BJeTbnj3ZvsM5Ep8g23DwLFiTOvDFYPfWdL758pyJiSnYGORc5oJ9YCGBKufI7pwubj0ig/fNj4zXn7XzHzjfdsANZQN8Ke/6J0q7069Jg6sZ8qFGS6ut0JeOZA36luoHL6iRK1SKsEPO7zFrXIe3cb5i/zDUP2BMk7utqTiTpZeM36yELX4qH1/MSSIQGIQGC4G/MPOBZAj51eeISd0cCwVWNTxJ89/HZht0bOSd+qKs5plMNP+HnrJtXJwLG4RrGCuCVFPny1xcbZjkPhIB/7jrSvy5CxEjjjrzjzrU+09CP3oGkL2Pfx30DBgDXMO48516+XoMOLDqncnv8949V2paDznpdE+b/PE/1IWJ9eLndQ96dHn5KRuGhrySLhOtpGa9vybcn/ma+8VO+dQ5fAXJWqVUgmWJXORAWQTPBVc7lvS4rh/wDxqr+vOOYmWmK3icf4ep0av7Jklg3P4orG8cUmA/RK1JXzu9z71HDl7kHMSZTBx8HCJSwYN9+0THziWvxD1GReYDb5bYsJ9T0gaXXo9H3b92CnqnH7uWduWmG1lGX3TvWZ++45mRa/+RekdP0UOCeagX4ia9JC/GZZU99l/gEN6ySeH3w7mbECbfixyygC3zvYCz61Cuhd1+NEs+b6zL13kNwOxYKl/mCppcWlWOfxFiVqlVMI3dwtaCnJGyTWI2N2H5DjEFHC6NEQNSfWt0cAs69pbrgMGFTfMmidhsLxTJWoIkUNgC3NGyz1OkcfXu37mXIln3ZSZEUTd0L5rroRHb4NEDXFi9dOoABoS3BZ9qzeQxsRh68pciUPSayWOqH0ipWLRSOEnD57KzYApB+OSbqYTMtNjp00fINzubdviZft2s2vTJukVLPmhizSEStQVS5SoVUolnkX9iOgAg3Cc0BwmaqbWgbUTpwkJdjuqqpn1r4/k2qaFi4UM8R+LK+GYGuI+2bJkudxPRtSEh1ghL4DVOeyKm0w/Tm63ZMahtrguzN69ZueGDUVEbd/FrBJA2uMsaojaPr9uqjd9b9R1bcQVwRQ8sHnREi+91iqX9B5bQ/zSzAahMXBETVzc5334tIc2bWXGYvF/8b3Z5Q+uYj3jf8ai3rl2vVxjMDS7/mWS7rDkXHqdGWjvubSqVBxRolYpleATHnnNHdZq9abUQYIolNy3JITF6HzUWJYyj9oSWKG1vsGUJ142nf9wkrgcUEYGzyAkNy0tGVFjTWfVvshsWrBYro+6/m4ZjIS8iYtTo8fd9ajc27F2bYyomV2ycc58uT71mdfjifrE2iar7kXWKl8ufncIksaDGRcAwuYdhOMdNFSQMJYwU/CEqI9nGmBtzwVCOAjdkjfvwb88vMVtQsxMNxx+5c0SP9P7gJTH70+U/Hl+as9XzWnasjCHRuDU4ieZqxzeokStUiph8I8FI8wr3r15iyW2ay2pVhGyxNqEqAqGeMq1dvJ0IWqeY6oeGHfHI6brX071rdOapqslMmZ1OAxp1koITojat2rxQxOO6/3rNTFblq+0pLfP5Fx2vTdLwrdkIUwW3gDSx4Ic7mfVvDBG1Ex9Y/CPGRY8B5FCzsziYMYGYUmvm86HKyOWXkugNAZu2uC2vAKZMkhaScv8z742I1rcKr9dQwR5kwbXULEysvPvTpQFPCC3b7ZHzjYc76D8yMuYWx8wkx55TnobXA9+A5XDX5SoVUolKBD7V7i5zyt79ZeFIlh9WbUvNDPfaGd2bvAWoqydMkO2F2V63pKfusk1Bv6YhcHqQp5jcQyW+fbCVXKfwT4hREt2WL9g1YhxsnKRaX0QPwN6gMUrvU872/SqfKYZdOHlsicI1vbuLVtl5sfwq26VBTS4GjbOXSDPMFNj8mMveJa+rQjMOFnexZu3vLSTN3AHUS7q+LNcy+0/WHzckCWzPeZ99IX413dv3ixW9agb7zad/3iSmfiAN4BKXpgV07fqeUK6vU85W8gZfzOLZVgWjw98UMMrZYEQPROm7uHD5x0MzrrwTBmk4aI8or6FyuErStQqpRasPw4T3ZqbL7oAAbF50raCVdbKLDRzLZmBjfMXyqAcZDms+Q1mW26BXOd//NdYvQiEOv+zjnJv99atZnn3vqKkOfaZ3Zu8lYtY7yyugWDH3HyfrOQDmxcvk308+M3caRaMuEYEH/KC9h3FT461DJb81FUaBQh9zdhJ9v3eoB6/B190lVjl3W3+mNuNxQy2rsiVQcQda9dLHllhudxflELemRVCQ7Xo6x/lGiA+GhRnyeP2mPlmO4+8K9eTMmRJvHs/78Lnvmn+Ivm9e8s2cYvg7glOS1SpGKJErVImImRtiXTR1z/JNL21k6aa5V17m5GtWst+H7grmLMsS8gDe3Pgb2Y6Hv7rxd93NsMuv0EGARmgY9+O3P5DzILPsZSZ9lfHjL+rrUyNg6SZ7oalih8csmTq2toJU2TGBmTJopNufz1NCJfVh/kDh4qFT3pnvfmhpBUrftSN98hy9LWTp0naWTjDQpvugX2qmUrHYh5J7/jJQtSLv/tF/Om4P3B5zG33ucmz6Z391keWgOuaXifWkQU3DHaSLqx48sm0u9G2cXHzveUdkPUxNSQ+8sUCnvVTZ5pVI8dKT4HGizKjwro0qVQcUaJWKTMJ+lZRrNhv+fsMsU4Th8dH7Q2gcc/5uGVgzj3nW55yzZIc4l33GgrewbuIj8UkYn2yUMWG4z5kK9fsM/wt4W1Y915Jh/87ak8NyYNNk/cOr7EhHonPWsbik/fTxjUvjLe4hdkdfaqeK//L+/x4gvFLPigT0m5JnvxSOfkt7g77Oy68SoURdEWJWqXsxJIJBAXhxRELf0cRTSy8Ja3wfe5BZqHrQpQR1724INsU4uL/YBjuk46oeIPiwqWRXu8Zmy5b0YqVS5T48cgz+0uPSoUQ9ECJWkVFRSWDRYlaRUVFJcNFiVpFRUUlw0WJWkVFRSXDRYlaRUVFJcNFiVpFRUUlw0WJWkVFRSXDRYlaRUVFJcNFiVpFRUUlw0WJWkVFRSXDpcyIesyt9ytRq6ioqBwAKSLq4T7jJkZSop5w7+NK1CoqKioHQNw+NO7AiWRIStQct8SOZbqBjIqKikrZCrs+9j+zidm8aKnPuImRlKg5gRrG51DRqBepqKioqJRM8FbgXubIuf0hKVHv3bnLjL3jITkyCcKOepmKioqKShpS2TtQgn3MObU+FSQlarA1N88Mb3mbsD8Hj2Kus6G6ioqKikoaYrmTszrh0X61LjRL/TNGU8F+iRpsX71GDvwceW0bOYC0f90m4ltRUVFRUdm/ZNVtLNzJ8WszXn3PrJ8+22fX1PCrX/3qV/8fuTm5Zch1Yc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114E6-8463-B4F7-CE5C-ECCBEA7C0247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D19A2-C704-98EA-48F4-9D4AEC10CA0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Business Growth with solid fill">
              <a:extLst>
                <a:ext uri="{FF2B5EF4-FFF2-40B4-BE49-F238E27FC236}">
                  <a16:creationId xmlns:a16="http://schemas.microsoft.com/office/drawing/2014/main" id="{D3FC850F-56B9-F6C4-4241-42467A3B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14" name="Graphic 13" descr="Business Growth with solid fill">
            <a:extLst>
              <a:ext uri="{FF2B5EF4-FFF2-40B4-BE49-F238E27FC236}">
                <a16:creationId xmlns:a16="http://schemas.microsoft.com/office/drawing/2014/main" id="{07EC0C50-D0B1-6D61-3905-F1297F15B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010" y="2134756"/>
            <a:ext cx="631861" cy="6147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326C8-9932-894C-6DF5-4A6C6C448C2B}"/>
              </a:ext>
            </a:extLst>
          </p:cNvPr>
          <p:cNvGrpSpPr/>
          <p:nvPr/>
        </p:nvGrpSpPr>
        <p:grpSpPr>
          <a:xfrm>
            <a:off x="-820932" y="3086427"/>
            <a:ext cx="821376" cy="821376"/>
            <a:chOff x="819609" y="2987815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BF34BE-ADB6-E544-B01B-260178729103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5FA8CFF2-FE98-1C8B-25DD-4C59274B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143487DC-A75F-5ED6-1E46-52754ECC5C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941" y="3043516"/>
            <a:ext cx="672354" cy="69924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2993281-0037-AFE8-CE1C-6FF6DA8BD9B1}"/>
              </a:ext>
            </a:extLst>
          </p:cNvPr>
          <p:cNvGrpSpPr/>
          <p:nvPr/>
        </p:nvGrpSpPr>
        <p:grpSpPr>
          <a:xfrm>
            <a:off x="-872800" y="4097476"/>
            <a:ext cx="821376" cy="821376"/>
            <a:chOff x="819609" y="3954041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E6DFB9-9D8D-CBFB-A52C-F1070379F16C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F073E02A-0652-A835-D227-3616CD0F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7" name="Graphic 36" descr="Coins outline">
            <a:extLst>
              <a:ext uri="{FF2B5EF4-FFF2-40B4-BE49-F238E27FC236}">
                <a16:creationId xmlns:a16="http://schemas.microsoft.com/office/drawing/2014/main" id="{D3F7E84C-5B47-9FBB-695A-F23E1D1BC6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9974" y="4096871"/>
            <a:ext cx="672353" cy="67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734" y="1917491"/>
            <a:ext cx="89936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n w="0"/>
                <a:ea typeface="Calibri"/>
                <a:cs typeface="Calibri"/>
              </a:rPr>
              <a:t>Discussion: Ideas for possible project proposals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65918" y="2858745"/>
            <a:ext cx="2224566" cy="31558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37576" y="5362585"/>
            <a:ext cx="3305797" cy="646331"/>
          </a:xfrm>
          <a:prstGeom prst="rect">
            <a:avLst/>
          </a:prstGeom>
          <a:noFill/>
          <a:ln>
            <a:solidFill>
              <a:srgbClr val="AF2243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Download the Project Application Form on the </a:t>
            </a:r>
            <a:r>
              <a:rPr lang="en-GB">
                <a:hlinkClick r:id="rId22"/>
              </a:rPr>
              <a:t>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63585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8" name="Graphic 7" descr="Users with solid fill">
            <a:extLst>
              <a:ext uri="{FF2B5EF4-FFF2-40B4-BE49-F238E27FC236}">
                <a16:creationId xmlns:a16="http://schemas.microsoft.com/office/drawing/2014/main" id="{DCAE4B5B-EDB7-9E00-0E34-FB2FDC71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169" y="2416782"/>
            <a:ext cx="698469" cy="6984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6ACC-50D0-CA20-C3C4-5EC911866A4F}"/>
              </a:ext>
            </a:extLst>
          </p:cNvPr>
          <p:cNvGrpSpPr/>
          <p:nvPr/>
        </p:nvGrpSpPr>
        <p:grpSpPr>
          <a:xfrm>
            <a:off x="-823290" y="1046071"/>
            <a:ext cx="821376" cy="821376"/>
            <a:chOff x="-821376" y="1046071"/>
            <a:chExt cx="821376" cy="82137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1376" y="104607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6065" y="1099557"/>
              <a:ext cx="714375" cy="704850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20" y="1099557"/>
            <a:ext cx="705083" cy="7141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sp>
        <p:nvSpPr>
          <p:cNvPr id="33" name="Title 36"/>
          <p:cNvSpPr>
            <a:spLocks noGrp="1"/>
          </p:cNvSpPr>
          <p:nvPr>
            <p:ph type="title"/>
          </p:nvPr>
        </p:nvSpPr>
        <p:spPr>
          <a:xfrm>
            <a:off x="4084677" y="2628478"/>
            <a:ext cx="5458818" cy="1325563"/>
          </a:xfrm>
        </p:spPr>
        <p:txBody>
          <a:bodyPr/>
          <a:lstStyle/>
          <a:p>
            <a:r>
              <a:rPr lang="nl-NL" err="1">
                <a:solidFill>
                  <a:schemeClr val="bg1"/>
                </a:solidFill>
              </a:rPr>
              <a:t>Progress</a:t>
            </a:r>
            <a:r>
              <a:rPr lang="nl-NL">
                <a:solidFill>
                  <a:schemeClr val="bg1"/>
                </a:solidFill>
              </a:rPr>
              <a:t> development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91591-BCC7-D88B-3B72-FB85A3548F7E}"/>
              </a:ext>
            </a:extLst>
          </p:cNvPr>
          <p:cNvGrpSpPr/>
          <p:nvPr/>
        </p:nvGrpSpPr>
        <p:grpSpPr>
          <a:xfrm>
            <a:off x="819609" y="2003004"/>
            <a:ext cx="821376" cy="821376"/>
            <a:chOff x="819609" y="2003004"/>
            <a:chExt cx="821376" cy="82137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 descr="Business Growth with solid fill">
              <a:extLst>
                <a:ext uri="{FF2B5EF4-FFF2-40B4-BE49-F238E27FC236}">
                  <a16:creationId xmlns:a16="http://schemas.microsoft.com/office/drawing/2014/main" id="{ECB567F3-2256-CCB5-BB85-3D98FBB1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3A9E9B-356D-E820-A565-9330DCE2C3A4}"/>
              </a:ext>
            </a:extLst>
          </p:cNvPr>
          <p:cNvGrpSpPr/>
          <p:nvPr/>
        </p:nvGrpSpPr>
        <p:grpSpPr>
          <a:xfrm>
            <a:off x="-820932" y="2003004"/>
            <a:ext cx="821376" cy="821376"/>
            <a:chOff x="819609" y="2003004"/>
            <a:chExt cx="821376" cy="8213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20BFAB-3545-832E-5BB6-0C40EAEBC9A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Business Growth with solid fill">
              <a:extLst>
                <a:ext uri="{FF2B5EF4-FFF2-40B4-BE49-F238E27FC236}">
                  <a16:creationId xmlns:a16="http://schemas.microsoft.com/office/drawing/2014/main" id="{6278577C-E882-3B39-700C-45FD74AC9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876605-BD6E-28F5-3CC8-873DBE40489E}"/>
              </a:ext>
            </a:extLst>
          </p:cNvPr>
          <p:cNvGrpSpPr/>
          <p:nvPr/>
        </p:nvGrpSpPr>
        <p:grpSpPr>
          <a:xfrm>
            <a:off x="-883685" y="2987815"/>
            <a:ext cx="821376" cy="821376"/>
            <a:chOff x="819609" y="2987815"/>
            <a:chExt cx="821376" cy="82137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F0259C-22F1-2FA9-2F11-A0C52E194641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Daily calendar with solid fill">
              <a:extLst>
                <a:ext uri="{FF2B5EF4-FFF2-40B4-BE49-F238E27FC236}">
                  <a16:creationId xmlns:a16="http://schemas.microsoft.com/office/drawing/2014/main" id="{91246A8F-A2DA-A964-5B73-1C9BAFD96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29" name="Graphic 28" descr="Daily calendar with solid fill">
            <a:extLst>
              <a:ext uri="{FF2B5EF4-FFF2-40B4-BE49-F238E27FC236}">
                <a16:creationId xmlns:a16="http://schemas.microsoft.com/office/drawing/2014/main" id="{9489403C-EA82-9E46-B66C-0C040B87A5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047" y="3025587"/>
            <a:ext cx="672354" cy="69924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E70C539-4241-05B1-EE49-3E17D3438ECF}"/>
              </a:ext>
            </a:extLst>
          </p:cNvPr>
          <p:cNvGrpSpPr/>
          <p:nvPr/>
        </p:nvGrpSpPr>
        <p:grpSpPr>
          <a:xfrm>
            <a:off x="-883686" y="3945076"/>
            <a:ext cx="821376" cy="821376"/>
            <a:chOff x="819609" y="3954041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9569ED-78F6-E2DF-AABC-68D16367B6A1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 descr="Coins outline">
              <a:extLst>
                <a:ext uri="{FF2B5EF4-FFF2-40B4-BE49-F238E27FC236}">
                  <a16:creationId xmlns:a16="http://schemas.microsoft.com/office/drawing/2014/main" id="{DE169C05-E19C-8BC3-39A1-74A1F99F0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7" name="Graphic 36" descr="Coins outline">
            <a:extLst>
              <a:ext uri="{FF2B5EF4-FFF2-40B4-BE49-F238E27FC236}">
                <a16:creationId xmlns:a16="http://schemas.microsoft.com/office/drawing/2014/main" id="{E1281800-4E4E-3159-6918-9FB1C42F2A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8203" y="4075100"/>
            <a:ext cx="672353" cy="672353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80A19E-D794-910E-6DF6-A276AA1F10C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8451799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734780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3913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25" name="Title 36">
            <a:extLst>
              <a:ext uri="{FF2B5EF4-FFF2-40B4-BE49-F238E27FC236}">
                <a16:creationId xmlns:a16="http://schemas.microsoft.com/office/drawing/2014/main" id="{F23A1F4E-9E68-1BB8-37CC-D5FBFA27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77" y="2628478"/>
            <a:ext cx="3628292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2639A40-94EB-EFDF-06BF-48C644338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63585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8" name="Graphic 7" descr="Users with solid fill">
            <a:extLst>
              <a:ext uri="{FF2B5EF4-FFF2-40B4-BE49-F238E27FC236}">
                <a16:creationId xmlns:a16="http://schemas.microsoft.com/office/drawing/2014/main" id="{DCAE4B5B-EDB7-9E00-0E34-FB2FDC71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13" y="2151366"/>
            <a:ext cx="698469" cy="698469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23290" y="1046071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7979" y="1085618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pic>
        <p:nvPicPr>
          <p:cNvPr id="14" name="Picture 22" descr="Icon&#10;&#10;Description automatically generated">
            <a:extLst>
              <a:ext uri="{FF2B5EF4-FFF2-40B4-BE49-F238E27FC236}">
                <a16:creationId xmlns:a16="http://schemas.microsoft.com/office/drawing/2014/main" id="{6A510E97-E033-BC35-3E68-40AF5EE91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20" y="1099557"/>
            <a:ext cx="705083" cy="714143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3628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err="1">
                <a:solidFill>
                  <a:srgbClr val="000000"/>
                </a:solidFill>
              </a:rPr>
              <a:t>Progress</a:t>
            </a:r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0C310-CDBC-CC13-695C-19947802EA94}"/>
              </a:ext>
            </a:extLst>
          </p:cNvPr>
          <p:cNvGrpSpPr/>
          <p:nvPr/>
        </p:nvGrpSpPr>
        <p:grpSpPr>
          <a:xfrm>
            <a:off x="819609" y="2003004"/>
            <a:ext cx="821376" cy="821376"/>
            <a:chOff x="819609" y="2003004"/>
            <a:chExt cx="821376" cy="82137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rgbClr val="AF2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Business Growth with solid fill">
              <a:extLst>
                <a:ext uri="{FF2B5EF4-FFF2-40B4-BE49-F238E27FC236}">
                  <a16:creationId xmlns:a16="http://schemas.microsoft.com/office/drawing/2014/main" id="{C3B89240-8993-783A-ED6A-A1A46DCDC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6936" y="2107055"/>
              <a:ext cx="631861" cy="61473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DDBE46-BC76-E1FE-169B-70306D8A073D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B5A542-83D5-1183-7C46-E36937A048F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Business Growth with solid fill">
              <a:extLst>
                <a:ext uri="{FF2B5EF4-FFF2-40B4-BE49-F238E27FC236}">
                  <a16:creationId xmlns:a16="http://schemas.microsoft.com/office/drawing/2014/main" id="{4B54BA11-9A7A-F4BD-C091-106D57A0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22CB3D-A87B-ED10-CC04-0D15113F6DDA}"/>
              </a:ext>
            </a:extLst>
          </p:cNvPr>
          <p:cNvGrpSpPr/>
          <p:nvPr/>
        </p:nvGrpSpPr>
        <p:grpSpPr>
          <a:xfrm>
            <a:off x="-883685" y="2987815"/>
            <a:ext cx="821376" cy="821376"/>
            <a:chOff x="819609" y="2987815"/>
            <a:chExt cx="821376" cy="82137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A437E0-69EA-1CB8-066C-95916920A8FF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Daily calendar with solid fill">
              <a:extLst>
                <a:ext uri="{FF2B5EF4-FFF2-40B4-BE49-F238E27FC236}">
                  <a16:creationId xmlns:a16="http://schemas.microsoft.com/office/drawing/2014/main" id="{E6C38CA7-22F2-F1F0-2773-4A84E164C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33" name="Graphic 32" descr="Daily calendar with solid fill">
            <a:extLst>
              <a:ext uri="{FF2B5EF4-FFF2-40B4-BE49-F238E27FC236}">
                <a16:creationId xmlns:a16="http://schemas.microsoft.com/office/drawing/2014/main" id="{AE27429A-EA49-35D3-EF70-7ABED095A4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047" y="3025587"/>
            <a:ext cx="672354" cy="69924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9603B18-4FEE-0123-F248-86D57642E617}"/>
              </a:ext>
            </a:extLst>
          </p:cNvPr>
          <p:cNvGrpSpPr/>
          <p:nvPr/>
        </p:nvGrpSpPr>
        <p:grpSpPr>
          <a:xfrm>
            <a:off x="-883686" y="3945076"/>
            <a:ext cx="821376" cy="821376"/>
            <a:chOff x="819609" y="3954041"/>
            <a:chExt cx="821376" cy="82137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7CBC39-8176-3B3A-5159-83439E8D4B30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Coins outline">
              <a:extLst>
                <a:ext uri="{FF2B5EF4-FFF2-40B4-BE49-F238E27FC236}">
                  <a16:creationId xmlns:a16="http://schemas.microsoft.com/office/drawing/2014/main" id="{019F2C90-0CA7-512A-F404-C62E20C31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40" name="Graphic 39" descr="Coins outline">
            <a:extLst>
              <a:ext uri="{FF2B5EF4-FFF2-40B4-BE49-F238E27FC236}">
                <a16:creationId xmlns:a16="http://schemas.microsoft.com/office/drawing/2014/main" id="{183064F0-E4BC-0550-3D7D-115BCA1631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8203" y="4075100"/>
            <a:ext cx="672353" cy="672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12143" y="75553"/>
            <a:ext cx="3006274" cy="232234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9463" y="2529814"/>
            <a:ext cx="4271170" cy="4278637"/>
          </a:xfrm>
          <a:prstGeom prst="rect">
            <a:avLst/>
          </a:prstGeom>
        </p:spPr>
      </p:pic>
      <p:pic>
        <p:nvPicPr>
          <p:cNvPr id="67" name="Picture 6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7CAAF4-5B90-EA97-AE33-67DB9EB30D8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02500" y="2523631"/>
            <a:ext cx="4750742" cy="42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6358522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8" name="Graphic 7" descr="Users with solid fill">
            <a:extLst>
              <a:ext uri="{FF2B5EF4-FFF2-40B4-BE49-F238E27FC236}">
                <a16:creationId xmlns:a16="http://schemas.microsoft.com/office/drawing/2014/main" id="{DCAE4B5B-EDB7-9E00-0E34-FB2FDC71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13" y="2151366"/>
            <a:ext cx="698469" cy="698469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23290" y="1046071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7979" y="1085618"/>
            <a:ext cx="714375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759" y="146824"/>
            <a:ext cx="682083" cy="682083"/>
          </a:xfrm>
          <a:prstGeom prst="rect">
            <a:avLst/>
          </a:prstGeom>
        </p:spPr>
      </p:pic>
      <p:pic>
        <p:nvPicPr>
          <p:cNvPr id="14" name="Picture 22" descr="Icon&#10;&#10;Description automatically generated">
            <a:extLst>
              <a:ext uri="{FF2B5EF4-FFF2-40B4-BE49-F238E27FC236}">
                <a16:creationId xmlns:a16="http://schemas.microsoft.com/office/drawing/2014/main" id="{6A510E97-E033-BC35-3E68-40AF5EE91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20" y="1099557"/>
            <a:ext cx="705083" cy="71414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7CAAF4-5B90-EA97-AE33-67DB9EB30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0" name="Title 36"/>
          <p:cNvSpPr txBox="1">
            <a:spLocks/>
          </p:cNvSpPr>
          <p:nvPr/>
        </p:nvSpPr>
        <p:spPr>
          <a:xfrm>
            <a:off x="1874877" y="389906"/>
            <a:ext cx="3628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err="1">
                <a:solidFill>
                  <a:srgbClr val="000000"/>
                </a:solidFill>
              </a:rPr>
              <a:t>Progress</a:t>
            </a:r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754720A-A850-4870-8BCC-1495201667CA}"/>
              </a:ext>
            </a:extLst>
          </p:cNvPr>
          <p:cNvGrpSpPr/>
          <p:nvPr/>
        </p:nvGrpSpPr>
        <p:grpSpPr>
          <a:xfrm>
            <a:off x="2221346" y="3171403"/>
            <a:ext cx="7240154" cy="3158302"/>
            <a:chOff x="1034670" y="1629826"/>
            <a:chExt cx="7240154" cy="315830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C186794-70BB-4C6C-8F6A-4BC69CF2B45A}"/>
                </a:ext>
              </a:extLst>
            </p:cNvPr>
            <p:cNvGrpSpPr/>
            <p:nvPr/>
          </p:nvGrpSpPr>
          <p:grpSpPr>
            <a:xfrm>
              <a:off x="1034670" y="1629826"/>
              <a:ext cx="7240154" cy="1990685"/>
              <a:chOff x="1034670" y="1629826"/>
              <a:chExt cx="7240154" cy="1990685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3F643406-61AF-464B-B649-68D84D8218AB}"/>
                  </a:ext>
                </a:extLst>
              </p:cNvPr>
              <p:cNvGrpSpPr/>
              <p:nvPr/>
            </p:nvGrpSpPr>
            <p:grpSpPr>
              <a:xfrm>
                <a:off x="1034670" y="1629826"/>
                <a:ext cx="7240154" cy="1083557"/>
                <a:chOff x="1034670" y="1629826"/>
                <a:chExt cx="7240154" cy="1083557"/>
              </a:xfrm>
            </p:grpSpPr>
            <p:sp>
              <p:nvSpPr>
                <p:cNvPr id="155" name="Rectangle: Rounded Corners 12">
                  <a:extLst>
                    <a:ext uri="{FF2B5EF4-FFF2-40B4-BE49-F238E27FC236}">
                      <a16:creationId xmlns:a16="http://schemas.microsoft.com/office/drawing/2014/main" id="{6C77597D-65C7-4227-ACD7-0E4886A2C904}"/>
                    </a:ext>
                  </a:extLst>
                </p:cNvPr>
                <p:cNvSpPr/>
                <p:nvPr/>
              </p:nvSpPr>
              <p:spPr>
                <a:xfrm>
                  <a:off x="1395134" y="1629826"/>
                  <a:ext cx="6879690" cy="903025"/>
                </a:xfrm>
                <a:prstGeom prst="roundRect">
                  <a:avLst>
                    <a:gd name="adj" fmla="val 126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99000" sy="99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5BDE7C19-B8C4-409F-8ABE-C5A71D20B20D}"/>
                    </a:ext>
                  </a:extLst>
                </p:cNvPr>
                <p:cNvSpPr/>
                <p:nvPr/>
              </p:nvSpPr>
              <p:spPr>
                <a:xfrm>
                  <a:off x="1034670" y="1629826"/>
                  <a:ext cx="903026" cy="903025"/>
                </a:xfrm>
                <a:prstGeom prst="ellipse">
                  <a:avLst/>
                </a:prstGeom>
                <a:solidFill>
                  <a:srgbClr val="AF2243"/>
                </a:solidFill>
                <a:ln>
                  <a:solidFill>
                    <a:srgbClr val="AF22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CA4CE7DD-8CDB-427D-B6E5-791FCFED01F1}"/>
                    </a:ext>
                  </a:extLst>
                </p:cNvPr>
                <p:cNvSpPr/>
                <p:nvPr/>
              </p:nvSpPr>
              <p:spPr>
                <a:xfrm>
                  <a:off x="1114626" y="1709781"/>
                  <a:ext cx="743115" cy="7431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F477895A-A45F-40D7-A72E-461665E09904}"/>
                    </a:ext>
                  </a:extLst>
                </p:cNvPr>
                <p:cNvSpPr/>
                <p:nvPr/>
              </p:nvSpPr>
              <p:spPr>
                <a:xfrm>
                  <a:off x="1166845" y="1762000"/>
                  <a:ext cx="638677" cy="638676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0C432297-991F-45ED-A9E5-87ABB69783D1}"/>
                    </a:ext>
                  </a:extLst>
                </p:cNvPr>
                <p:cNvSpPr txBox="1"/>
                <p:nvPr/>
              </p:nvSpPr>
              <p:spPr>
                <a:xfrm>
                  <a:off x="2223201" y="1691565"/>
                  <a:ext cx="6051623" cy="1021818"/>
                </a:xfrm>
                <a:prstGeom prst="rect">
                  <a:avLst/>
                </a:prstGeom>
                <a:noFill/>
              </p:spPr>
              <p:txBody>
                <a:bodyPr wrap="square" numCol="3" rtlCol="0">
                  <a:spAutoFit/>
                </a:bodyPr>
                <a:lstStyle/>
                <a:p>
                  <a:pPr defTabSz="1219170">
                    <a:spcBef>
                      <a:spcPct val="20000"/>
                    </a:spcBef>
                    <a:defRPr/>
                  </a:pPr>
                  <a:r>
                    <a:rPr lang="en-US" sz="1400" b="1">
                      <a:solidFill>
                        <a:schemeClr val="accent1"/>
                      </a:solidFill>
                    </a:rPr>
                    <a:t>Documentation</a:t>
                  </a:r>
                </a:p>
                <a:p>
                  <a:pPr defTabSz="1219170">
                    <a:spcBef>
                      <a:spcPct val="20000"/>
                    </a:spcBef>
                    <a:defRPr/>
                  </a:pPr>
                  <a:endParaRPr lang="en-US" sz="200" b="1">
                    <a:solidFill>
                      <a:srgbClr val="4D4D4D"/>
                    </a:solidFill>
                  </a:endParaRP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Protocol 		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Case Report Form (CRF)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Data Dictionary  	             	</a:t>
                  </a:r>
                </a:p>
                <a:p>
                  <a:pPr defTabSz="1219170">
                    <a:spcBef>
                      <a:spcPct val="20000"/>
                    </a:spcBef>
                    <a:defRPr/>
                  </a:pPr>
                  <a:endParaRPr lang="en-US" sz="1400" b="1">
                    <a:solidFill>
                      <a:schemeClr val="accent1"/>
                    </a:solidFill>
                  </a:endParaRPr>
                </a:p>
                <a:p>
                  <a:pPr defTabSz="1219170">
                    <a:spcBef>
                      <a:spcPct val="20000"/>
                    </a:spcBef>
                    <a:defRPr/>
                  </a:pPr>
                  <a:endParaRPr lang="en-US" sz="200" b="1">
                    <a:solidFill>
                      <a:srgbClr val="4D4D4D"/>
                    </a:solidFill>
                  </a:endParaRPr>
                </a:p>
                <a:p>
                  <a:pPr marL="228600" indent="-22860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Participation Agreement</a:t>
                  </a:r>
                </a:p>
                <a:p>
                  <a:pPr marL="228600" indent="-22860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Data Transfer Agreement</a:t>
                  </a:r>
                </a:p>
                <a:p>
                  <a:pPr marL="228600" indent="-22860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Research proposal Form</a:t>
                  </a:r>
                </a:p>
                <a:p>
                  <a:endParaRPr lang="en-US" sz="110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 defTabSz="1219170">
                    <a:spcBef>
                      <a:spcPct val="20000"/>
                    </a:spcBef>
                    <a:defRPr/>
                  </a:pPr>
                  <a:endParaRPr lang="en-US" sz="1400" b="1">
                    <a:solidFill>
                      <a:schemeClr val="accent1"/>
                    </a:solidFill>
                  </a:endParaRPr>
                </a:p>
                <a:p>
                  <a:pPr defTabSz="1219170">
                    <a:spcBef>
                      <a:spcPct val="20000"/>
                    </a:spcBef>
                    <a:defRPr/>
                  </a:pPr>
                  <a:endParaRPr lang="en-US" sz="200" b="1">
                    <a:solidFill>
                      <a:srgbClr val="4D4D4D"/>
                    </a:solidFill>
                  </a:endParaRP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Template informed consent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US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Project Application Form		</a:t>
                  </a:r>
                </a:p>
              </p:txBody>
            </p:sp>
          </p:grp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3A5E638C-2337-4569-9B98-6800D3237053}"/>
                  </a:ext>
                </a:extLst>
              </p:cNvPr>
              <p:cNvSpPr/>
              <p:nvPr/>
            </p:nvSpPr>
            <p:spPr>
              <a:xfrm>
                <a:off x="1114626" y="2877396"/>
                <a:ext cx="743115" cy="7431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E80A71D-B08E-4315-99E4-2F6BDD52BFFB}"/>
                </a:ext>
              </a:extLst>
            </p:cNvPr>
            <p:cNvSpPr/>
            <p:nvPr/>
          </p:nvSpPr>
          <p:spPr>
            <a:xfrm>
              <a:off x="6684152" y="4045013"/>
              <a:ext cx="743115" cy="743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754720A-A850-4870-8BCC-1495201667CA}"/>
              </a:ext>
            </a:extLst>
          </p:cNvPr>
          <p:cNvGrpSpPr/>
          <p:nvPr/>
        </p:nvGrpSpPr>
        <p:grpSpPr>
          <a:xfrm>
            <a:off x="2232481" y="2029898"/>
            <a:ext cx="7240154" cy="4325915"/>
            <a:chOff x="1034670" y="1629826"/>
            <a:chExt cx="7240154" cy="4325915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C186794-70BB-4C6C-8F6A-4BC69CF2B45A}"/>
                </a:ext>
              </a:extLst>
            </p:cNvPr>
            <p:cNvGrpSpPr/>
            <p:nvPr/>
          </p:nvGrpSpPr>
          <p:grpSpPr>
            <a:xfrm>
              <a:off x="1034670" y="1629826"/>
              <a:ext cx="7240154" cy="4325915"/>
              <a:chOff x="1034670" y="1629826"/>
              <a:chExt cx="7240154" cy="4325915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3F643406-61AF-464B-B649-68D84D8218AB}"/>
                  </a:ext>
                </a:extLst>
              </p:cNvPr>
              <p:cNvGrpSpPr/>
              <p:nvPr/>
            </p:nvGrpSpPr>
            <p:grpSpPr>
              <a:xfrm>
                <a:off x="1034670" y="1629826"/>
                <a:ext cx="7240154" cy="925488"/>
                <a:chOff x="1034670" y="1629826"/>
                <a:chExt cx="7240154" cy="925488"/>
              </a:xfrm>
            </p:grpSpPr>
            <p:sp>
              <p:nvSpPr>
                <p:cNvPr id="187" name="Rectangle: Rounded Corners 12">
                  <a:extLst>
                    <a:ext uri="{FF2B5EF4-FFF2-40B4-BE49-F238E27FC236}">
                      <a16:creationId xmlns:a16="http://schemas.microsoft.com/office/drawing/2014/main" id="{6C77597D-65C7-4227-ACD7-0E4886A2C904}"/>
                    </a:ext>
                  </a:extLst>
                </p:cNvPr>
                <p:cNvSpPr/>
                <p:nvPr/>
              </p:nvSpPr>
              <p:spPr>
                <a:xfrm>
                  <a:off x="1395134" y="1629826"/>
                  <a:ext cx="6879690" cy="903025"/>
                </a:xfrm>
                <a:prstGeom prst="roundRect">
                  <a:avLst>
                    <a:gd name="adj" fmla="val 126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99000" sy="99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5BDE7C19-B8C4-409F-8ABE-C5A71D20B20D}"/>
                    </a:ext>
                  </a:extLst>
                </p:cNvPr>
                <p:cNvSpPr/>
                <p:nvPr/>
              </p:nvSpPr>
              <p:spPr>
                <a:xfrm>
                  <a:off x="1034670" y="1629826"/>
                  <a:ext cx="903026" cy="903025"/>
                </a:xfrm>
                <a:prstGeom prst="ellipse">
                  <a:avLst/>
                </a:prstGeom>
                <a:solidFill>
                  <a:srgbClr val="AF2243"/>
                </a:solidFill>
                <a:ln>
                  <a:solidFill>
                    <a:srgbClr val="AF22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CA4CE7DD-8CDB-427D-B6E5-791FCFED01F1}"/>
                    </a:ext>
                  </a:extLst>
                </p:cNvPr>
                <p:cNvSpPr/>
                <p:nvPr/>
              </p:nvSpPr>
              <p:spPr>
                <a:xfrm>
                  <a:off x="1114626" y="1709781"/>
                  <a:ext cx="743115" cy="7431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F477895A-A45F-40D7-A72E-461665E09904}"/>
                    </a:ext>
                  </a:extLst>
                </p:cNvPr>
                <p:cNvSpPr/>
                <p:nvPr/>
              </p:nvSpPr>
              <p:spPr>
                <a:xfrm>
                  <a:off x="1166845" y="1762000"/>
                  <a:ext cx="638677" cy="638676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0C432297-991F-45ED-A9E5-87ABB69783D1}"/>
                    </a:ext>
                  </a:extLst>
                </p:cNvPr>
                <p:cNvSpPr txBox="1"/>
                <p:nvPr/>
              </p:nvSpPr>
              <p:spPr>
                <a:xfrm>
                  <a:off x="2223201" y="1739706"/>
                  <a:ext cx="6051623" cy="81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spcBef>
                      <a:spcPct val="20000"/>
                    </a:spcBef>
                    <a:defRPr/>
                  </a:pPr>
                  <a:r>
                    <a:rPr lang="en-US" sz="1400" b="1">
                      <a:solidFill>
                        <a:schemeClr val="accent1"/>
                      </a:solidFill>
                    </a:rPr>
                    <a:t>Complete the team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GB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Core leaders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GB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Scientific committee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ü"/>
                  </a:pPr>
                  <a:r>
                    <a:rPr lang="en-GB" sz="1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Management Team</a:t>
                  </a:r>
                </a:p>
              </p:txBody>
            </p:sp>
          </p:grp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BB0B346-C724-457A-AC09-E7EF32A266C8}"/>
                  </a:ext>
                </a:extLst>
              </p:cNvPr>
              <p:cNvSpPr/>
              <p:nvPr/>
            </p:nvSpPr>
            <p:spPr>
              <a:xfrm>
                <a:off x="1114626" y="5212626"/>
                <a:ext cx="743115" cy="7431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E80A71D-B08E-4315-99E4-2F6BDD52BFFB}"/>
                </a:ext>
              </a:extLst>
            </p:cNvPr>
            <p:cNvSpPr/>
            <p:nvPr/>
          </p:nvSpPr>
          <p:spPr>
            <a:xfrm>
              <a:off x="6684152" y="4045013"/>
              <a:ext cx="743115" cy="743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F643406-61AF-464B-B649-68D84D8218AB}"/>
              </a:ext>
            </a:extLst>
          </p:cNvPr>
          <p:cNvGrpSpPr/>
          <p:nvPr/>
        </p:nvGrpSpPr>
        <p:grpSpPr>
          <a:xfrm>
            <a:off x="2199932" y="4256849"/>
            <a:ext cx="7261568" cy="1131698"/>
            <a:chOff x="1034670" y="1629826"/>
            <a:chExt cx="7261568" cy="1131698"/>
          </a:xfrm>
        </p:grpSpPr>
        <p:sp>
          <p:nvSpPr>
            <p:cNvPr id="199" name="Rectangle: Rounded Corners 12">
              <a:extLst>
                <a:ext uri="{FF2B5EF4-FFF2-40B4-BE49-F238E27FC236}">
                  <a16:creationId xmlns:a16="http://schemas.microsoft.com/office/drawing/2014/main" id="{6C77597D-65C7-4227-ACD7-0E4886A2C904}"/>
                </a:ext>
              </a:extLst>
            </p:cNvPr>
            <p:cNvSpPr/>
            <p:nvPr/>
          </p:nvSpPr>
          <p:spPr>
            <a:xfrm>
              <a:off x="1395134" y="1629826"/>
              <a:ext cx="6901104" cy="903025"/>
            </a:xfrm>
            <a:prstGeom prst="roundRect">
              <a:avLst>
                <a:gd name="adj" fmla="val 1263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BDE7C19-B8C4-409F-8ABE-C5A71D20B20D}"/>
                </a:ext>
              </a:extLst>
            </p:cNvPr>
            <p:cNvSpPr/>
            <p:nvPr/>
          </p:nvSpPr>
          <p:spPr>
            <a:xfrm>
              <a:off x="1034670" y="1629826"/>
              <a:ext cx="903026" cy="903025"/>
            </a:xfrm>
            <a:prstGeom prst="ellipse">
              <a:avLst/>
            </a:prstGeom>
            <a:solidFill>
              <a:srgbClr val="AF2243"/>
            </a:solidFill>
            <a:ln>
              <a:solidFill>
                <a:srgbClr val="AF2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CA4CE7DD-8CDB-427D-B6E5-791FCFED01F1}"/>
                </a:ext>
              </a:extLst>
            </p:cNvPr>
            <p:cNvSpPr/>
            <p:nvPr/>
          </p:nvSpPr>
          <p:spPr>
            <a:xfrm>
              <a:off x="1114626" y="1709781"/>
              <a:ext cx="743115" cy="743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F477895A-A45F-40D7-A72E-461665E09904}"/>
                </a:ext>
              </a:extLst>
            </p:cNvPr>
            <p:cNvSpPr/>
            <p:nvPr/>
          </p:nvSpPr>
          <p:spPr>
            <a:xfrm>
              <a:off x="1166845" y="1762000"/>
              <a:ext cx="638677" cy="6386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0C432297-991F-45ED-A9E5-87ABB69783D1}"/>
                </a:ext>
              </a:extLst>
            </p:cNvPr>
            <p:cNvSpPr txBox="1"/>
            <p:nvPr/>
          </p:nvSpPr>
          <p:spPr>
            <a:xfrm>
              <a:off x="2223201" y="1739706"/>
              <a:ext cx="2981857" cy="102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GB" sz="1400" b="1">
                  <a:solidFill>
                    <a:schemeClr val="accent1"/>
                  </a:solidFill>
                </a:rPr>
                <a:t>Marketing material</a:t>
              </a:r>
              <a:endParaRPr lang="en-US" sz="1400" b="1">
                <a:solidFill>
                  <a:schemeClr val="accent1"/>
                </a:solidFill>
              </a:endParaRPr>
            </a:p>
            <a:p>
              <a:pPr defTabSz="1219170">
                <a:spcBef>
                  <a:spcPct val="20000"/>
                </a:spcBef>
                <a:defRPr/>
              </a:pPr>
              <a:endParaRPr lang="en-US" sz="200" b="1">
                <a:solidFill>
                  <a:srgbClr val="4D4D4D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Logo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Website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Information letter preliminary recruitment		</a:t>
              </a:r>
            </a:p>
          </p:txBody>
        </p:sp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id="{2DFC5FD8-595D-4C69-A510-3217CDD44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13" y="4405288"/>
            <a:ext cx="599021" cy="599020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2DFC5FD8-595D-4C69-A510-3217CDD44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52" y="2189808"/>
            <a:ext cx="599021" cy="5990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0C310-CDBC-CC13-695C-19947802EA94}"/>
              </a:ext>
            </a:extLst>
          </p:cNvPr>
          <p:cNvGrpSpPr/>
          <p:nvPr/>
        </p:nvGrpSpPr>
        <p:grpSpPr>
          <a:xfrm>
            <a:off x="819609" y="2003004"/>
            <a:ext cx="821376" cy="821376"/>
            <a:chOff x="819609" y="2003004"/>
            <a:chExt cx="821376" cy="82137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rgbClr val="AF2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Business Growth with solid fill">
              <a:extLst>
                <a:ext uri="{FF2B5EF4-FFF2-40B4-BE49-F238E27FC236}">
                  <a16:creationId xmlns:a16="http://schemas.microsoft.com/office/drawing/2014/main" id="{C3B89240-8993-783A-ED6A-A1A46DCDC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6936" y="2107055"/>
              <a:ext cx="631861" cy="61473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DDBE46-BC76-E1FE-169B-70306D8A073D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B5A542-83D5-1183-7C46-E36937A048F9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Business Growth with solid fill">
              <a:extLst>
                <a:ext uri="{FF2B5EF4-FFF2-40B4-BE49-F238E27FC236}">
                  <a16:creationId xmlns:a16="http://schemas.microsoft.com/office/drawing/2014/main" id="{4B54BA11-9A7A-F4BD-C091-106D57A0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22CB3D-A87B-ED10-CC04-0D15113F6DDA}"/>
              </a:ext>
            </a:extLst>
          </p:cNvPr>
          <p:cNvGrpSpPr/>
          <p:nvPr/>
        </p:nvGrpSpPr>
        <p:grpSpPr>
          <a:xfrm>
            <a:off x="-883685" y="2987815"/>
            <a:ext cx="821376" cy="821376"/>
            <a:chOff x="819609" y="2987815"/>
            <a:chExt cx="821376" cy="82137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A437E0-69EA-1CB8-066C-95916920A8FF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Daily calendar with solid fill">
              <a:extLst>
                <a:ext uri="{FF2B5EF4-FFF2-40B4-BE49-F238E27FC236}">
                  <a16:creationId xmlns:a16="http://schemas.microsoft.com/office/drawing/2014/main" id="{E6C38CA7-22F2-F1F0-2773-4A84E164C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33" name="Graphic 32" descr="Daily calendar with solid fill">
            <a:extLst>
              <a:ext uri="{FF2B5EF4-FFF2-40B4-BE49-F238E27FC236}">
                <a16:creationId xmlns:a16="http://schemas.microsoft.com/office/drawing/2014/main" id="{AE27429A-EA49-35D3-EF70-7ABED095A4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47" y="3025587"/>
            <a:ext cx="672354" cy="69924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9603B18-4FEE-0123-F248-86D57642E617}"/>
              </a:ext>
            </a:extLst>
          </p:cNvPr>
          <p:cNvGrpSpPr/>
          <p:nvPr/>
        </p:nvGrpSpPr>
        <p:grpSpPr>
          <a:xfrm>
            <a:off x="-883686" y="3945076"/>
            <a:ext cx="821376" cy="821376"/>
            <a:chOff x="819609" y="3954041"/>
            <a:chExt cx="821376" cy="82137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7CBC39-8176-3B3A-5159-83439E8D4B30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Coins outline">
              <a:extLst>
                <a:ext uri="{FF2B5EF4-FFF2-40B4-BE49-F238E27FC236}">
                  <a16:creationId xmlns:a16="http://schemas.microsoft.com/office/drawing/2014/main" id="{019F2C90-0CA7-512A-F404-C62E20C31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40" name="Graphic 39" descr="Coins outline">
            <a:extLst>
              <a:ext uri="{FF2B5EF4-FFF2-40B4-BE49-F238E27FC236}">
                <a16:creationId xmlns:a16="http://schemas.microsoft.com/office/drawing/2014/main" id="{183064F0-E4BC-0550-3D7D-115BCA1631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8203" y="4075100"/>
            <a:ext cx="672353" cy="67235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DFC5FD8-595D-4C69-A510-3217CDD44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67" y="3332258"/>
            <a:ext cx="599021" cy="5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-823286" y="3954041"/>
            <a:ext cx="821376" cy="821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0" y="-5373711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2" descr="Follow with solid fill">
            <a:extLst>
              <a:ext uri="{FF2B5EF4-FFF2-40B4-BE49-F238E27FC236}">
                <a16:creationId xmlns:a16="http://schemas.microsoft.com/office/drawing/2014/main" id="{31B02007-1E22-FE06-4811-EE48D5B8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13" y="3057291"/>
            <a:ext cx="700670" cy="7285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6ACC-50D0-CA20-C3C4-5EC911866A4F}"/>
              </a:ext>
            </a:extLst>
          </p:cNvPr>
          <p:cNvGrpSpPr/>
          <p:nvPr/>
        </p:nvGrpSpPr>
        <p:grpSpPr>
          <a:xfrm>
            <a:off x="-823290" y="1046071"/>
            <a:ext cx="821376" cy="821376"/>
            <a:chOff x="-821376" y="1046071"/>
            <a:chExt cx="821376" cy="82137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1376" y="104607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6065" y="1099557"/>
              <a:ext cx="714375" cy="704850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66" y="1099557"/>
            <a:ext cx="705083" cy="7141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406" y="146824"/>
            <a:ext cx="682083" cy="682083"/>
          </a:xfrm>
          <a:prstGeom prst="rect">
            <a:avLst/>
          </a:prstGeom>
        </p:spPr>
      </p:pic>
      <p:pic>
        <p:nvPicPr>
          <p:cNvPr id="33" name="Picture 3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8531CF-3A11-FBCB-7939-45815B1F5F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2" name="Title 36"/>
          <p:cNvSpPr>
            <a:spLocks noGrp="1"/>
          </p:cNvSpPr>
          <p:nvPr>
            <p:ph type="title"/>
          </p:nvPr>
        </p:nvSpPr>
        <p:spPr>
          <a:xfrm>
            <a:off x="4084677" y="2628478"/>
            <a:ext cx="3628292" cy="1325563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Planning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D9976D-A087-4295-501F-4DDBD65C8649}"/>
              </a:ext>
            </a:extLst>
          </p:cNvPr>
          <p:cNvGrpSpPr/>
          <p:nvPr/>
        </p:nvGrpSpPr>
        <p:grpSpPr>
          <a:xfrm>
            <a:off x="819609" y="2987815"/>
            <a:ext cx="821376" cy="821376"/>
            <a:chOff x="819609" y="2987815"/>
            <a:chExt cx="821376" cy="82137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Daily calendar with solid fill">
              <a:extLst>
                <a:ext uri="{FF2B5EF4-FFF2-40B4-BE49-F238E27FC236}">
                  <a16:creationId xmlns:a16="http://schemas.microsoft.com/office/drawing/2014/main" id="{E1E375D5-4663-B7C4-C40D-B5E7512B0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7FC1A-18CD-373F-E52B-2235C9380390}"/>
              </a:ext>
            </a:extLst>
          </p:cNvPr>
          <p:cNvGrpSpPr/>
          <p:nvPr/>
        </p:nvGrpSpPr>
        <p:grpSpPr>
          <a:xfrm>
            <a:off x="-883685" y="2987815"/>
            <a:ext cx="821376" cy="821376"/>
            <a:chOff x="819609" y="2987815"/>
            <a:chExt cx="821376" cy="8213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0710B6-039D-1B05-F0F9-3A7C329FB124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Daily calendar with solid fill">
              <a:extLst>
                <a:ext uri="{FF2B5EF4-FFF2-40B4-BE49-F238E27FC236}">
                  <a16:creationId xmlns:a16="http://schemas.microsoft.com/office/drawing/2014/main" id="{B54AAD9B-E08E-1F44-003F-67FAC09E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7235CD-054E-84DF-9913-5AACC2E8A260}"/>
              </a:ext>
            </a:extLst>
          </p:cNvPr>
          <p:cNvGrpSpPr/>
          <p:nvPr/>
        </p:nvGrpSpPr>
        <p:grpSpPr>
          <a:xfrm>
            <a:off x="-838862" y="1994039"/>
            <a:ext cx="821376" cy="821376"/>
            <a:chOff x="819609" y="2003004"/>
            <a:chExt cx="821376" cy="821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501974-EA13-5547-231F-5D320F067E21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Business Growth with solid fill">
              <a:extLst>
                <a:ext uri="{FF2B5EF4-FFF2-40B4-BE49-F238E27FC236}">
                  <a16:creationId xmlns:a16="http://schemas.microsoft.com/office/drawing/2014/main" id="{0AF0DB46-AE2B-1C14-084A-6CD9F24E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28" name="Graphic 27" descr="Business Growth with solid fill">
            <a:extLst>
              <a:ext uri="{FF2B5EF4-FFF2-40B4-BE49-F238E27FC236}">
                <a16:creationId xmlns:a16="http://schemas.microsoft.com/office/drawing/2014/main" id="{23F8C465-F0E9-3669-A4FC-19BBAD6777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9116" y="2098897"/>
            <a:ext cx="631861" cy="61473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8EA8C02-A978-16E4-31CB-7E7F26107F60}"/>
              </a:ext>
            </a:extLst>
          </p:cNvPr>
          <p:cNvGrpSpPr/>
          <p:nvPr/>
        </p:nvGrpSpPr>
        <p:grpSpPr>
          <a:xfrm>
            <a:off x="-883686" y="3945076"/>
            <a:ext cx="821376" cy="821376"/>
            <a:chOff x="819609" y="3954041"/>
            <a:chExt cx="821376" cy="82137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E888D0-B2E3-6401-496D-DC17020A9339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 descr="Coins outline">
              <a:extLst>
                <a:ext uri="{FF2B5EF4-FFF2-40B4-BE49-F238E27FC236}">
                  <a16:creationId xmlns:a16="http://schemas.microsoft.com/office/drawing/2014/main" id="{AB0F00CA-C394-8A7C-39EE-C678B927F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36" name="Graphic 35" descr="Coins outline">
            <a:extLst>
              <a:ext uri="{FF2B5EF4-FFF2-40B4-BE49-F238E27FC236}">
                <a16:creationId xmlns:a16="http://schemas.microsoft.com/office/drawing/2014/main" id="{FDE79508-6776-E4BF-10AD-D3DA8C6651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8203" y="4075100"/>
            <a:ext cx="672353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9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5373711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819609" y="2987815"/>
            <a:ext cx="821376" cy="821376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2" descr="Follow with solid fill">
            <a:extLst>
              <a:ext uri="{FF2B5EF4-FFF2-40B4-BE49-F238E27FC236}">
                <a16:creationId xmlns:a16="http://schemas.microsoft.com/office/drawing/2014/main" id="{31B02007-1E22-FE06-4811-EE48D5B80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570" y="3089948"/>
            <a:ext cx="700670" cy="7285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6ACC-50D0-CA20-C3C4-5EC911866A4F}"/>
              </a:ext>
            </a:extLst>
          </p:cNvPr>
          <p:cNvGrpSpPr/>
          <p:nvPr/>
        </p:nvGrpSpPr>
        <p:grpSpPr>
          <a:xfrm>
            <a:off x="-823290" y="1046071"/>
            <a:ext cx="821376" cy="821376"/>
            <a:chOff x="-821376" y="1046071"/>
            <a:chExt cx="821376" cy="82137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1376" y="104607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66065" y="1099557"/>
              <a:ext cx="714375" cy="70485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565" y="146824"/>
            <a:ext cx="682083" cy="682083"/>
          </a:xfrm>
          <a:prstGeom prst="rect">
            <a:avLst/>
          </a:prstGeom>
        </p:spPr>
      </p:pic>
      <p:pic>
        <p:nvPicPr>
          <p:cNvPr id="11" name="Picture 22" descr="Icon&#10;&#10;Description automatically generated">
            <a:extLst>
              <a:ext uri="{FF2B5EF4-FFF2-40B4-BE49-F238E27FC236}">
                <a16:creationId xmlns:a16="http://schemas.microsoft.com/office/drawing/2014/main" id="{BF97B91A-1E7F-A97D-0EDA-840568285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820" y="1099557"/>
            <a:ext cx="705083" cy="71414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E70FBA5-3A00-24FC-DDC5-A41658C90A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pic>
        <p:nvPicPr>
          <p:cNvPr id="6" name="Graphic 5" descr="Daily calendar with solid fill">
            <a:extLst>
              <a:ext uri="{FF2B5EF4-FFF2-40B4-BE49-F238E27FC236}">
                <a16:creationId xmlns:a16="http://schemas.microsoft.com/office/drawing/2014/main" id="{8EC195DD-3291-5F25-77ED-8C972CB451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6470" y="3025587"/>
            <a:ext cx="672354" cy="699248"/>
          </a:xfrm>
          <a:prstGeom prst="rect">
            <a:avLst/>
          </a:prstGeom>
        </p:spPr>
      </p:pic>
      <p:graphicFrame>
        <p:nvGraphicFramePr>
          <p:cNvPr id="21" name="Content Placeholder 1">
            <a:extLst>
              <a:ext uri="{FF2B5EF4-FFF2-40B4-BE49-F238E27FC236}">
                <a16:creationId xmlns:a16="http://schemas.microsoft.com/office/drawing/2014/main" id="{C7F0FA3D-3333-1642-DA12-012D1EF3E8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930445"/>
              </p:ext>
            </p:extLst>
          </p:nvPr>
        </p:nvGraphicFramePr>
        <p:xfrm>
          <a:off x="1840267" y="2867473"/>
          <a:ext cx="10077552" cy="354454"/>
        </p:xfrm>
        <a:graphic>
          <a:graphicData uri="http://schemas.openxmlformats.org/drawingml/2006/table">
            <a:tbl>
              <a:tblPr/>
              <a:tblGrid>
                <a:gridCol w="839796">
                  <a:extLst>
                    <a:ext uri="{9D8B030D-6E8A-4147-A177-3AD203B41FA5}">
                      <a16:colId xmlns:a16="http://schemas.microsoft.com/office/drawing/2014/main" val="331753515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661925085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2637153532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212419489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2182215318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2687281152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1437539845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430848902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1583511644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70615412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79687361"/>
                    </a:ext>
                  </a:extLst>
                </a:gridCol>
                <a:gridCol w="839796">
                  <a:extLst>
                    <a:ext uri="{9D8B030D-6E8A-4147-A177-3AD203B41FA5}">
                      <a16:colId xmlns:a16="http://schemas.microsoft.com/office/drawing/2014/main" val="139179775"/>
                    </a:ext>
                  </a:extLst>
                </a:gridCol>
              </a:tblGrid>
              <a:tr h="347244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 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Aug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nl-NL" sz="1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133" marR="80133" marT="40067" marB="400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79561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9B55E13-7160-1B28-CD25-342964057DB2}"/>
              </a:ext>
            </a:extLst>
          </p:cNvPr>
          <p:cNvSpPr/>
          <p:nvPr/>
        </p:nvSpPr>
        <p:spPr>
          <a:xfrm>
            <a:off x="1840267" y="3214492"/>
            <a:ext cx="10077549" cy="16036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8187740D-5C66-212B-E2F1-5D802203C639}"/>
              </a:ext>
            </a:extLst>
          </p:cNvPr>
          <p:cNvSpPr/>
          <p:nvPr/>
        </p:nvSpPr>
        <p:spPr>
          <a:xfrm>
            <a:off x="1840264" y="3265476"/>
            <a:ext cx="2522037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Creating eCRF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ounded Rectangle 56">
            <a:extLst>
              <a:ext uri="{FF2B5EF4-FFF2-40B4-BE49-F238E27FC236}">
                <a16:creationId xmlns:a16="http://schemas.microsoft.com/office/drawing/2014/main" id="{450A428D-A432-37D2-1C57-1296763D18AA}"/>
              </a:ext>
            </a:extLst>
          </p:cNvPr>
          <p:cNvSpPr/>
          <p:nvPr/>
        </p:nvSpPr>
        <p:spPr>
          <a:xfrm>
            <a:off x="4362301" y="3736205"/>
            <a:ext cx="7553050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Data collection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ounded Rectangle 61">
            <a:extLst>
              <a:ext uri="{FF2B5EF4-FFF2-40B4-BE49-F238E27FC236}">
                <a16:creationId xmlns:a16="http://schemas.microsoft.com/office/drawing/2014/main" id="{6406727E-50DD-BB99-E510-14D9C6FD1115}"/>
              </a:ext>
            </a:extLst>
          </p:cNvPr>
          <p:cNvSpPr/>
          <p:nvPr/>
        </p:nvSpPr>
        <p:spPr>
          <a:xfrm>
            <a:off x="4362306" y="4316543"/>
            <a:ext cx="7555512" cy="459359"/>
          </a:xfrm>
          <a:prstGeom prst="round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Database maintenance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itle 36">
            <a:extLst>
              <a:ext uri="{FF2B5EF4-FFF2-40B4-BE49-F238E27FC236}">
                <a16:creationId xmlns:a16="http://schemas.microsoft.com/office/drawing/2014/main" id="{F1F8057C-4778-8B43-97B5-5871800BD2E3}"/>
              </a:ext>
            </a:extLst>
          </p:cNvPr>
          <p:cNvSpPr txBox="1">
            <a:spLocks/>
          </p:cNvSpPr>
          <p:nvPr/>
        </p:nvSpPr>
        <p:spPr>
          <a:xfrm>
            <a:off x="1874877" y="389906"/>
            <a:ext cx="3628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000000"/>
                </a:solidFill>
              </a:rPr>
              <a:t>Planning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B12415-243D-5AD2-B34E-287649952BE4}"/>
              </a:ext>
            </a:extLst>
          </p:cNvPr>
          <p:cNvGrpSpPr/>
          <p:nvPr/>
        </p:nvGrpSpPr>
        <p:grpSpPr>
          <a:xfrm>
            <a:off x="-820932" y="2038863"/>
            <a:ext cx="821376" cy="821376"/>
            <a:chOff x="819609" y="2003004"/>
            <a:chExt cx="821376" cy="82137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9EE2E9-67ED-97EC-F27F-059BA6325E92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Business Growth with solid fill">
              <a:extLst>
                <a:ext uri="{FF2B5EF4-FFF2-40B4-BE49-F238E27FC236}">
                  <a16:creationId xmlns:a16="http://schemas.microsoft.com/office/drawing/2014/main" id="{93F5B521-6E61-A126-C414-50A8DD0B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41" name="Graphic 40" descr="Business Growth with solid fill">
            <a:extLst>
              <a:ext uri="{FF2B5EF4-FFF2-40B4-BE49-F238E27FC236}">
                <a16:creationId xmlns:a16="http://schemas.microsoft.com/office/drawing/2014/main" id="{460431D7-A02E-04C4-F87F-D5F7D4DC29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116" y="2098897"/>
            <a:ext cx="631861" cy="61473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2ED6B95-DCDF-AD70-06F5-13A32EB15721}"/>
              </a:ext>
            </a:extLst>
          </p:cNvPr>
          <p:cNvGrpSpPr/>
          <p:nvPr/>
        </p:nvGrpSpPr>
        <p:grpSpPr>
          <a:xfrm>
            <a:off x="-883686" y="3945076"/>
            <a:ext cx="821376" cy="821376"/>
            <a:chOff x="819609" y="3954041"/>
            <a:chExt cx="821376" cy="8213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B32AF9E-F4B8-3AA7-1C7C-7C68F27FE53F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 descr="Coins outline">
              <a:extLst>
                <a:ext uri="{FF2B5EF4-FFF2-40B4-BE49-F238E27FC236}">
                  <a16:creationId xmlns:a16="http://schemas.microsoft.com/office/drawing/2014/main" id="{3DDE6731-E50C-177E-DF3C-31D207AA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pic>
        <p:nvPicPr>
          <p:cNvPr id="57" name="Graphic 56" descr="Coins outline">
            <a:extLst>
              <a:ext uri="{FF2B5EF4-FFF2-40B4-BE49-F238E27FC236}">
                <a16:creationId xmlns:a16="http://schemas.microsoft.com/office/drawing/2014/main" id="{68A9FBBA-510F-7437-2B9C-95662C3E62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8203" y="4075100"/>
            <a:ext cx="672353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7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4407485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27" y="3998651"/>
            <a:ext cx="728155" cy="72815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6ACC-50D0-CA20-C3C4-5EC911866A4F}"/>
              </a:ext>
            </a:extLst>
          </p:cNvPr>
          <p:cNvGrpSpPr/>
          <p:nvPr/>
        </p:nvGrpSpPr>
        <p:grpSpPr>
          <a:xfrm>
            <a:off x="-823290" y="1046071"/>
            <a:ext cx="821376" cy="821376"/>
            <a:chOff x="-821376" y="1046071"/>
            <a:chExt cx="821376" cy="82137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1376" y="104607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6065" y="1099557"/>
              <a:ext cx="714375" cy="704850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66" y="1099557"/>
            <a:ext cx="705083" cy="7141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823286" y="81704"/>
            <a:ext cx="821376" cy="821376"/>
            <a:chOff x="-823286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823286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752656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405" y="146824"/>
            <a:ext cx="682083" cy="682083"/>
          </a:xfrm>
          <a:prstGeom prst="rect">
            <a:avLst/>
          </a:prstGeom>
        </p:spPr>
      </p:pic>
      <p:pic>
        <p:nvPicPr>
          <p:cNvPr id="33" name="Picture 3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8531CF-3A11-FBCB-7939-45815B1F5F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71" y="195970"/>
            <a:ext cx="3318522" cy="903494"/>
          </a:xfrm>
          <a:prstGeom prst="rect">
            <a:avLst/>
          </a:prstGeom>
        </p:spPr>
      </p:pic>
      <p:sp>
        <p:nvSpPr>
          <p:cNvPr id="32" name="Title 36"/>
          <p:cNvSpPr>
            <a:spLocks noGrp="1"/>
          </p:cNvSpPr>
          <p:nvPr>
            <p:ph type="title"/>
          </p:nvPr>
        </p:nvSpPr>
        <p:spPr>
          <a:xfrm>
            <a:off x="4084677" y="2628478"/>
            <a:ext cx="5457092" cy="1316599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Financial plan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2DEC2D-6ED2-E436-74E3-A1354A36E6BC}"/>
              </a:ext>
            </a:extLst>
          </p:cNvPr>
          <p:cNvGrpSpPr/>
          <p:nvPr/>
        </p:nvGrpSpPr>
        <p:grpSpPr>
          <a:xfrm>
            <a:off x="819609" y="3954041"/>
            <a:ext cx="821376" cy="821376"/>
            <a:chOff x="819609" y="3954041"/>
            <a:chExt cx="821376" cy="82137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Coins outline">
              <a:extLst>
                <a:ext uri="{FF2B5EF4-FFF2-40B4-BE49-F238E27FC236}">
                  <a16:creationId xmlns:a16="http://schemas.microsoft.com/office/drawing/2014/main" id="{0E4637A3-42CF-1B4E-668A-C2E011900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BE808E-3F65-148C-2337-1DDD55FFD976}"/>
              </a:ext>
            </a:extLst>
          </p:cNvPr>
          <p:cNvGrpSpPr/>
          <p:nvPr/>
        </p:nvGrpSpPr>
        <p:grpSpPr>
          <a:xfrm>
            <a:off x="-883686" y="3945076"/>
            <a:ext cx="821376" cy="821376"/>
            <a:chOff x="819609" y="3954041"/>
            <a:chExt cx="821376" cy="8213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2BED99-49FA-F704-5020-E275F1A6D6C2}"/>
                </a:ext>
              </a:extLst>
            </p:cNvPr>
            <p:cNvSpPr/>
            <p:nvPr/>
          </p:nvSpPr>
          <p:spPr>
            <a:xfrm>
              <a:off x="819609" y="3954041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oins outline">
              <a:extLst>
                <a:ext uri="{FF2B5EF4-FFF2-40B4-BE49-F238E27FC236}">
                  <a16:creationId xmlns:a16="http://schemas.microsoft.com/office/drawing/2014/main" id="{423D180B-4D02-1259-4A1E-F2E748C8B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6470" y="4029636"/>
              <a:ext cx="672353" cy="67235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26CB24-B74A-4508-F96C-95EC276B19B9}"/>
              </a:ext>
            </a:extLst>
          </p:cNvPr>
          <p:cNvGrpSpPr/>
          <p:nvPr/>
        </p:nvGrpSpPr>
        <p:grpSpPr>
          <a:xfrm>
            <a:off x="-820932" y="2029898"/>
            <a:ext cx="821376" cy="821376"/>
            <a:chOff x="819609" y="2003004"/>
            <a:chExt cx="821376" cy="82137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AF144A-8ABF-DDC6-F22E-29B65AAB853B}"/>
                </a:ext>
              </a:extLst>
            </p:cNvPr>
            <p:cNvSpPr/>
            <p:nvPr/>
          </p:nvSpPr>
          <p:spPr>
            <a:xfrm>
              <a:off x="819609" y="20030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Business Growth with solid fill">
              <a:extLst>
                <a:ext uri="{FF2B5EF4-FFF2-40B4-BE49-F238E27FC236}">
                  <a16:creationId xmlns:a16="http://schemas.microsoft.com/office/drawing/2014/main" id="{D1F52BE5-26A8-E1D7-82FC-D170470E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6936" y="2107056"/>
              <a:ext cx="631861" cy="614739"/>
            </a:xfrm>
            <a:prstGeom prst="rect">
              <a:avLst/>
            </a:prstGeom>
          </p:spPr>
        </p:pic>
      </p:grpSp>
      <p:pic>
        <p:nvPicPr>
          <p:cNvPr id="29" name="Graphic 28" descr="Business Growth with solid fill">
            <a:extLst>
              <a:ext uri="{FF2B5EF4-FFF2-40B4-BE49-F238E27FC236}">
                <a16:creationId xmlns:a16="http://schemas.microsoft.com/office/drawing/2014/main" id="{1E5EE4A9-FBB5-5B4D-3FF9-A4395370D9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6010" y="2134756"/>
            <a:ext cx="631861" cy="61473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8C06E17-B508-E6F3-D8EC-8F7B878FB563}"/>
              </a:ext>
            </a:extLst>
          </p:cNvPr>
          <p:cNvGrpSpPr/>
          <p:nvPr/>
        </p:nvGrpSpPr>
        <p:grpSpPr>
          <a:xfrm>
            <a:off x="-820932" y="3014709"/>
            <a:ext cx="821376" cy="821376"/>
            <a:chOff x="819609" y="2987815"/>
            <a:chExt cx="821376" cy="8213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B57568-31EE-DC89-912B-6A0DE5B569B0}"/>
                </a:ext>
              </a:extLst>
            </p:cNvPr>
            <p:cNvSpPr/>
            <p:nvPr/>
          </p:nvSpPr>
          <p:spPr>
            <a:xfrm>
              <a:off x="819609" y="2987815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 descr="Daily calendar with solid fill">
              <a:extLst>
                <a:ext uri="{FF2B5EF4-FFF2-40B4-BE49-F238E27FC236}">
                  <a16:creationId xmlns:a16="http://schemas.microsoft.com/office/drawing/2014/main" id="{EE049487-A844-A980-6DD4-641DC7B0F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6470" y="3025587"/>
              <a:ext cx="672354" cy="699248"/>
            </a:xfrm>
            <a:prstGeom prst="rect">
              <a:avLst/>
            </a:prstGeom>
          </p:spPr>
        </p:pic>
      </p:grpSp>
      <p:pic>
        <p:nvPicPr>
          <p:cNvPr id="37" name="Graphic 36" descr="Daily calendar with solid fill">
            <a:extLst>
              <a:ext uri="{FF2B5EF4-FFF2-40B4-BE49-F238E27FC236}">
                <a16:creationId xmlns:a16="http://schemas.microsoft.com/office/drawing/2014/main" id="{EFDD4066-C649-0673-0DD1-33B0818F9F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2047" y="3025587"/>
            <a:ext cx="672354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4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0" y="-7409694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9929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66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3913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82639A40-94EB-EFDF-06BF-48C644338C1D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17" name="Title 14">
            <a:extLst>
              <a:ext uri="{FF2B5EF4-FFF2-40B4-BE49-F238E27FC236}">
                <a16:creationId xmlns:a16="http://schemas.microsoft.com/office/drawing/2014/main" id="{9DEF2F8C-B5E4-9E52-D7D0-E8AAB74D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85" y="2587191"/>
            <a:ext cx="4551485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Database update</a:t>
            </a:r>
          </a:p>
        </p:txBody>
      </p:sp>
    </p:spTree>
    <p:extLst>
      <p:ext uri="{BB962C8B-B14F-4D97-AF65-F5344CB8AC3E}">
        <p14:creationId xmlns:p14="http://schemas.microsoft.com/office/powerpoint/2010/main" val="31094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7409694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39929" y="1036271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16" y="1109818"/>
            <a:ext cx="619200" cy="610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66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3913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1281987" y="115379"/>
            <a:ext cx="8153647" cy="1180734"/>
          </a:xfrm>
        </p:spPr>
        <p:txBody>
          <a:bodyPr>
            <a:normAutofit/>
          </a:bodyPr>
          <a:lstStyle/>
          <a:p>
            <a:r>
              <a:rPr lang="nl-NL" sz="3600" dirty="0" err="1"/>
              <a:t>Annual</a:t>
            </a:r>
            <a:r>
              <a:rPr lang="nl-NL" sz="3600" dirty="0"/>
              <a:t> </a:t>
            </a:r>
            <a:r>
              <a:rPr lang="nl-NL" sz="3600" dirty="0" err="1"/>
              <a:t>growth</a:t>
            </a:r>
            <a:r>
              <a:rPr lang="nl-NL" sz="3600" dirty="0"/>
              <a:t> of database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3F38372D-4BE9-F7E3-0D5C-E694A29061D2}"/>
              </a:ext>
            </a:extLst>
          </p:cNvPr>
          <p:cNvSpPr txBox="1">
            <a:spLocks/>
          </p:cNvSpPr>
          <p:nvPr/>
        </p:nvSpPr>
        <p:spPr>
          <a:xfrm>
            <a:off x="3265312" y="6211379"/>
            <a:ext cx="6860822" cy="646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latin typeface="+mj-lt"/>
              </a:rPr>
              <a:t>In 2019 </a:t>
            </a:r>
            <a:r>
              <a:rPr lang="nl-NL" b="1" dirty="0">
                <a:latin typeface="+mj-lt"/>
              </a:rPr>
              <a:t>39 </a:t>
            </a:r>
            <a:r>
              <a:rPr lang="nl-NL" dirty="0" err="1">
                <a:latin typeface="+mj-lt"/>
              </a:rPr>
              <a:t>active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centres</a:t>
            </a:r>
            <a:r>
              <a:rPr lang="nl-NL" dirty="0">
                <a:latin typeface="+mj-lt"/>
              </a:rPr>
              <a:t>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 in 2023 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49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!</a:t>
            </a:r>
            <a:endParaRPr lang="nl-NL" dirty="0">
              <a:latin typeface="+mj-lt"/>
            </a:endParaRPr>
          </a:p>
        </p:txBody>
      </p:sp>
      <p:pic>
        <p:nvPicPr>
          <p:cNvPr id="13" name="Afbeelding 12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912652AF-43A2-55E9-7F9A-E6141A2527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37" y="1189719"/>
            <a:ext cx="6773126" cy="498136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326961" y="3939674"/>
            <a:ext cx="410414" cy="1648326"/>
          </a:xfrm>
          <a:prstGeom prst="rect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xtBox 39"/>
          <p:cNvSpPr txBox="1"/>
          <p:nvPr/>
        </p:nvSpPr>
        <p:spPr>
          <a:xfrm>
            <a:off x="4471494" y="2650047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N=10,369</a:t>
            </a:r>
          </a:p>
        </p:txBody>
      </p:sp>
    </p:spTree>
    <p:extLst>
      <p:ext uri="{BB962C8B-B14F-4D97-AF65-F5344CB8AC3E}">
        <p14:creationId xmlns:p14="http://schemas.microsoft.com/office/powerpoint/2010/main" val="194350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7409694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39929" y="1036271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16" y="1109818"/>
            <a:ext cx="619200" cy="610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66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3913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1281988" y="115379"/>
            <a:ext cx="5083644" cy="1180734"/>
          </a:xfrm>
        </p:spPr>
        <p:txBody>
          <a:bodyPr>
            <a:normAutofit/>
          </a:bodyPr>
          <a:lstStyle/>
          <a:p>
            <a:r>
              <a:rPr lang="nl-NL" sz="3600" dirty="0" err="1"/>
              <a:t>Main</a:t>
            </a:r>
            <a:r>
              <a:rPr lang="nl-NL" sz="3600" dirty="0"/>
              <a:t> </a:t>
            </a:r>
            <a:r>
              <a:rPr lang="nl-NL" sz="3600" dirty="0" err="1"/>
              <a:t>reason</a:t>
            </a:r>
            <a:r>
              <a:rPr lang="nl-NL" sz="3600" dirty="0"/>
              <a:t> </a:t>
            </a:r>
            <a:r>
              <a:rPr lang="nl-NL" sz="3600" dirty="0" err="1"/>
              <a:t>for</a:t>
            </a:r>
            <a:r>
              <a:rPr lang="nl-NL" sz="3600" dirty="0"/>
              <a:t> </a:t>
            </a:r>
            <a:r>
              <a:rPr lang="nl-NL" sz="3600" dirty="0" err="1"/>
              <a:t>referral</a:t>
            </a:r>
            <a:r>
              <a:rPr lang="nl-NL" sz="3600" dirty="0"/>
              <a:t> + </a:t>
            </a:r>
            <a:r>
              <a:rPr lang="nl-NL" sz="3600" dirty="0" err="1"/>
              <a:t>median</a:t>
            </a:r>
            <a:r>
              <a:rPr lang="nl-NL" sz="3600" dirty="0"/>
              <a:t> follow-up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22378" y="2515320"/>
            <a:ext cx="3373622" cy="20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xtBox 56"/>
          <p:cNvSpPr txBox="1"/>
          <p:nvPr/>
        </p:nvSpPr>
        <p:spPr>
          <a:xfrm>
            <a:off x="7354801" y="273142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Median</a:t>
            </a:r>
            <a:r>
              <a:rPr lang="nl-NL" dirty="0"/>
              <a:t> follow-up: 2.99 </a:t>
            </a:r>
            <a:r>
              <a:rPr lang="nl-NL" dirty="0" err="1"/>
              <a:t>years</a:t>
            </a:r>
            <a:r>
              <a:rPr lang="nl-NL" dirty="0"/>
              <a:t> (IQR: 0.44 – 6.66)</a:t>
            </a:r>
          </a:p>
        </p:txBody>
      </p:sp>
      <p:pic>
        <p:nvPicPr>
          <p:cNvPr id="9" name="Afbeelding 8" descr="Afbeelding met tekst, schermopname, diagram, cirkel&#10;&#10;Automatisch gegenereerde beschrijving">
            <a:extLst>
              <a:ext uri="{FF2B5EF4-FFF2-40B4-BE49-F238E27FC236}">
                <a16:creationId xmlns:a16="http://schemas.microsoft.com/office/drawing/2014/main" id="{065DBF1A-6E1B-E537-436B-53CE6383D9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46" y="2034584"/>
            <a:ext cx="5654890" cy="41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7409694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39929" y="1036271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16" y="1109818"/>
            <a:ext cx="619200" cy="610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66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3913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1281987" y="115379"/>
            <a:ext cx="8153647" cy="1180734"/>
          </a:xfrm>
        </p:spPr>
        <p:txBody>
          <a:bodyPr>
            <a:normAutofit/>
          </a:bodyPr>
          <a:lstStyle/>
          <a:p>
            <a:r>
              <a:rPr lang="nl-NL" sz="3600" dirty="0" err="1"/>
              <a:t>Aortic</a:t>
            </a:r>
            <a:r>
              <a:rPr lang="nl-NL" sz="3600" dirty="0"/>
              <a:t> </a:t>
            </a:r>
            <a:r>
              <a:rPr lang="nl-NL" sz="3600" dirty="0" err="1"/>
              <a:t>Valve</a:t>
            </a:r>
            <a:r>
              <a:rPr lang="nl-NL" sz="3600" dirty="0"/>
              <a:t> </a:t>
            </a:r>
            <a:r>
              <a:rPr lang="nl-NL" sz="3600" dirty="0" err="1"/>
              <a:t>Repair</a:t>
            </a:r>
            <a:r>
              <a:rPr lang="nl-NL" sz="3600" dirty="0"/>
              <a:t> vs. </a:t>
            </a:r>
            <a:r>
              <a:rPr lang="nl-NL" sz="3600" dirty="0" err="1"/>
              <a:t>Replacement</a:t>
            </a:r>
            <a:r>
              <a:rPr lang="nl-NL" sz="3600" dirty="0"/>
              <a:t> </a:t>
            </a:r>
          </a:p>
        </p:txBody>
      </p:sp>
      <p:pic>
        <p:nvPicPr>
          <p:cNvPr id="13" name="Afbeelding 12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9B979102-3B26-460D-7D30-C4222B1A646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6"/>
          <a:stretch/>
        </p:blipFill>
        <p:spPr>
          <a:xfrm>
            <a:off x="2787006" y="1315514"/>
            <a:ext cx="6063483" cy="5309104"/>
          </a:xfrm>
          <a:prstGeom prst="rect">
            <a:avLst/>
          </a:prstGeom>
        </p:spPr>
      </p:pic>
      <p:sp>
        <p:nvSpPr>
          <p:cNvPr id="15" name="TextBox 56">
            <a:extLst>
              <a:ext uri="{FF2B5EF4-FFF2-40B4-BE49-F238E27FC236}">
                <a16:creationId xmlns:a16="http://schemas.microsoft.com/office/drawing/2014/main" id="{26C5406C-3162-23A0-496E-F45E5D943466}"/>
              </a:ext>
            </a:extLst>
          </p:cNvPr>
          <p:cNvSpPr txBox="1"/>
          <p:nvPr/>
        </p:nvSpPr>
        <p:spPr>
          <a:xfrm>
            <a:off x="4662400" y="3304720"/>
            <a:ext cx="8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80.6%</a:t>
            </a:r>
          </a:p>
        </p:txBody>
      </p:sp>
      <p:sp>
        <p:nvSpPr>
          <p:cNvPr id="16" name="TextBox 56">
            <a:extLst>
              <a:ext uri="{FF2B5EF4-FFF2-40B4-BE49-F238E27FC236}">
                <a16:creationId xmlns:a16="http://schemas.microsoft.com/office/drawing/2014/main" id="{604B1BA3-EBB5-AFC6-B3BF-DD2DF706CCBE}"/>
              </a:ext>
            </a:extLst>
          </p:cNvPr>
          <p:cNvSpPr txBox="1"/>
          <p:nvPr/>
        </p:nvSpPr>
        <p:spPr>
          <a:xfrm>
            <a:off x="7201152" y="5252177"/>
            <a:ext cx="8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19.4%</a:t>
            </a:r>
          </a:p>
        </p:txBody>
      </p:sp>
    </p:spTree>
    <p:extLst>
      <p:ext uri="{BB962C8B-B14F-4D97-AF65-F5344CB8AC3E}">
        <p14:creationId xmlns:p14="http://schemas.microsoft.com/office/powerpoint/2010/main" val="197731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7409694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F869C9C-5E08-A024-8E47-0E55C688B2E0}"/>
              </a:ext>
            </a:extLst>
          </p:cNvPr>
          <p:cNvSpPr/>
          <p:nvPr/>
        </p:nvSpPr>
        <p:spPr>
          <a:xfrm>
            <a:off x="739929" y="1036271"/>
            <a:ext cx="748800" cy="748800"/>
          </a:xfrm>
          <a:prstGeom prst="ellipse">
            <a:avLst/>
          </a:prstGeom>
          <a:solidFill>
            <a:srgbClr val="AF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E5E23B-5104-762B-1410-9EF279788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16" y="1109818"/>
            <a:ext cx="619200" cy="610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66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53913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1281987" y="115379"/>
            <a:ext cx="8153647" cy="1180734"/>
          </a:xfrm>
        </p:spPr>
        <p:txBody>
          <a:bodyPr>
            <a:normAutofit/>
          </a:bodyPr>
          <a:lstStyle/>
          <a:p>
            <a:r>
              <a:rPr lang="nl-NL" sz="3600" dirty="0"/>
              <a:t>Follow-Up </a:t>
            </a:r>
            <a:r>
              <a:rPr lang="nl-NL" sz="3600" dirty="0" err="1"/>
              <a:t>Completeness</a:t>
            </a:r>
            <a:endParaRPr lang="nl-NL" sz="3600" dirty="0"/>
          </a:p>
        </p:txBody>
      </p:sp>
      <p:pic>
        <p:nvPicPr>
          <p:cNvPr id="13" name="Afbeelding 12" descr="Afbeelding met tekst, schermopname, Rechthoek, Lettertype&#10;&#10;Automatisch gegenereerde beschrijving">
            <a:extLst>
              <a:ext uri="{FF2B5EF4-FFF2-40B4-BE49-F238E27FC236}">
                <a16:creationId xmlns:a16="http://schemas.microsoft.com/office/drawing/2014/main" id="{31827079-4087-C5D1-983E-CF1CC3731B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36" y="1209365"/>
            <a:ext cx="8078327" cy="4439270"/>
          </a:xfrm>
          <a:prstGeom prst="rect">
            <a:avLst/>
          </a:prstGeom>
        </p:spPr>
      </p:pic>
      <p:sp>
        <p:nvSpPr>
          <p:cNvPr id="14" name="TextBox 39">
            <a:extLst>
              <a:ext uri="{FF2B5EF4-FFF2-40B4-BE49-F238E27FC236}">
                <a16:creationId xmlns:a16="http://schemas.microsoft.com/office/drawing/2014/main" id="{9D518382-EAA1-590F-F613-0FB50CC0A6C3}"/>
              </a:ext>
            </a:extLst>
          </p:cNvPr>
          <p:cNvSpPr txBox="1"/>
          <p:nvPr/>
        </p:nvSpPr>
        <p:spPr>
          <a:xfrm>
            <a:off x="3505743" y="353593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65.2%</a:t>
            </a: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EE89FAA9-DF53-6AE2-6D5F-FCEFF58F367A}"/>
              </a:ext>
            </a:extLst>
          </p:cNvPr>
          <p:cNvSpPr txBox="1"/>
          <p:nvPr/>
        </p:nvSpPr>
        <p:spPr>
          <a:xfrm>
            <a:off x="5886762" y="351306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83.4%</a:t>
            </a: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87E3C9A5-2732-1AF3-42B5-09D7D49C3634}"/>
              </a:ext>
            </a:extLst>
          </p:cNvPr>
          <p:cNvSpPr txBox="1"/>
          <p:nvPr/>
        </p:nvSpPr>
        <p:spPr>
          <a:xfrm>
            <a:off x="8354321" y="352395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75.3%</a:t>
            </a:r>
          </a:p>
        </p:txBody>
      </p:sp>
    </p:spTree>
    <p:extLst>
      <p:ext uri="{BB962C8B-B14F-4D97-AF65-F5344CB8AC3E}">
        <p14:creationId xmlns:p14="http://schemas.microsoft.com/office/powerpoint/2010/main" val="311514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115B37-8082-C80D-5E31-615F3B78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8170" y="233951"/>
            <a:ext cx="3178631" cy="837196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0" y="-6444570"/>
            <a:ext cx="1230297" cy="16723051"/>
          </a:xfrm>
          <a:custGeom>
            <a:avLst/>
            <a:gdLst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0" fmla="*/ 1230284 w 1230284"/>
              <a:gd name="connsiteY0" fmla="*/ 0 h 13812253"/>
              <a:gd name="connsiteX1" fmla="*/ 1230284 w 1230284"/>
              <a:gd name="connsiteY1" fmla="*/ 6452169 h 13812253"/>
              <a:gd name="connsiteX2" fmla="*/ 638981 w 1230284"/>
              <a:gd name="connsiteY2" fmla="*/ 7250361 h 13812253"/>
              <a:gd name="connsiteX3" fmla="*/ 1230284 w 1230284"/>
              <a:gd name="connsiteY3" fmla="*/ 8048552 h 13812253"/>
              <a:gd name="connsiteX4" fmla="*/ 1230284 w 1230284"/>
              <a:gd name="connsiteY4" fmla="*/ 13812253 h 13812253"/>
              <a:gd name="connsiteX5" fmla="*/ 0 w 1230284"/>
              <a:gd name="connsiteY5" fmla="*/ 13812253 h 13812253"/>
              <a:gd name="connsiteX6" fmla="*/ 0 w 1230284"/>
              <a:gd name="connsiteY6" fmla="*/ 0 h 13812253"/>
              <a:gd name="connsiteX7" fmla="*/ 1230284 w 1230284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457"/>
              <a:gd name="connsiteY0" fmla="*/ 0 h 13812253"/>
              <a:gd name="connsiteX1" fmla="*/ 1230284 w 1230457"/>
              <a:gd name="connsiteY1" fmla="*/ 6452169 h 13812253"/>
              <a:gd name="connsiteX2" fmla="*/ 638981 w 1230457"/>
              <a:gd name="connsiteY2" fmla="*/ 7250361 h 13812253"/>
              <a:gd name="connsiteX3" fmla="*/ 1230284 w 1230457"/>
              <a:gd name="connsiteY3" fmla="*/ 8048552 h 13812253"/>
              <a:gd name="connsiteX4" fmla="*/ 1230284 w 1230457"/>
              <a:gd name="connsiteY4" fmla="*/ 13812253 h 13812253"/>
              <a:gd name="connsiteX5" fmla="*/ 0 w 1230457"/>
              <a:gd name="connsiteY5" fmla="*/ 13812253 h 13812253"/>
              <a:gd name="connsiteX6" fmla="*/ 0 w 1230457"/>
              <a:gd name="connsiteY6" fmla="*/ 0 h 13812253"/>
              <a:gd name="connsiteX7" fmla="*/ 1230284 w 1230457"/>
              <a:gd name="connsiteY7" fmla="*/ 0 h 13812253"/>
              <a:gd name="connsiteX0" fmla="*/ 1230284 w 1230296"/>
              <a:gd name="connsiteY0" fmla="*/ 0 h 13812253"/>
              <a:gd name="connsiteX1" fmla="*/ 1230284 w 1230296"/>
              <a:gd name="connsiteY1" fmla="*/ 6452169 h 13812253"/>
              <a:gd name="connsiteX2" fmla="*/ 638981 w 1230296"/>
              <a:gd name="connsiteY2" fmla="*/ 7250361 h 13812253"/>
              <a:gd name="connsiteX3" fmla="*/ 1230284 w 1230296"/>
              <a:gd name="connsiteY3" fmla="*/ 8048552 h 13812253"/>
              <a:gd name="connsiteX4" fmla="*/ 1230284 w 1230296"/>
              <a:gd name="connsiteY4" fmla="*/ 13812253 h 13812253"/>
              <a:gd name="connsiteX5" fmla="*/ 0 w 1230296"/>
              <a:gd name="connsiteY5" fmla="*/ 13812253 h 13812253"/>
              <a:gd name="connsiteX6" fmla="*/ 0 w 1230296"/>
              <a:gd name="connsiteY6" fmla="*/ 0 h 13812253"/>
              <a:gd name="connsiteX7" fmla="*/ 1230284 w 1230296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717361 w 1230298"/>
              <a:gd name="connsiteY2" fmla="*/ 7259073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69736 w 1230298"/>
              <a:gd name="connsiteY2" fmla="*/ 7274807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736411 w 1230299"/>
              <a:gd name="connsiteY2" fmla="*/ 7274807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79261 w 1230297"/>
              <a:gd name="connsiteY2" fmla="*/ 7274807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9"/>
              <a:gd name="connsiteY0" fmla="*/ 0 h 13812253"/>
              <a:gd name="connsiteX1" fmla="*/ 1230284 w 1230299"/>
              <a:gd name="connsiteY1" fmla="*/ 6452169 h 13812253"/>
              <a:gd name="connsiteX2" fmla="*/ 688786 w 1230299"/>
              <a:gd name="connsiteY2" fmla="*/ 7290541 h 13812253"/>
              <a:gd name="connsiteX3" fmla="*/ 1230284 w 1230299"/>
              <a:gd name="connsiteY3" fmla="*/ 8048552 h 13812253"/>
              <a:gd name="connsiteX4" fmla="*/ 1230284 w 1230299"/>
              <a:gd name="connsiteY4" fmla="*/ 13812253 h 13812253"/>
              <a:gd name="connsiteX5" fmla="*/ 0 w 1230299"/>
              <a:gd name="connsiteY5" fmla="*/ 13812253 h 13812253"/>
              <a:gd name="connsiteX6" fmla="*/ 0 w 1230299"/>
              <a:gd name="connsiteY6" fmla="*/ 0 h 13812253"/>
              <a:gd name="connsiteX7" fmla="*/ 1230284 w 1230299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8"/>
              <a:gd name="connsiteY0" fmla="*/ 0 h 13812253"/>
              <a:gd name="connsiteX1" fmla="*/ 1230284 w 1230298"/>
              <a:gd name="connsiteY1" fmla="*/ 6452169 h 13812253"/>
              <a:gd name="connsiteX2" fmla="*/ 688786 w 1230298"/>
              <a:gd name="connsiteY2" fmla="*/ 7290541 h 13812253"/>
              <a:gd name="connsiteX3" fmla="*/ 1230284 w 1230298"/>
              <a:gd name="connsiteY3" fmla="*/ 8048552 h 13812253"/>
              <a:gd name="connsiteX4" fmla="*/ 1230284 w 1230298"/>
              <a:gd name="connsiteY4" fmla="*/ 13812253 h 13812253"/>
              <a:gd name="connsiteX5" fmla="*/ 0 w 1230298"/>
              <a:gd name="connsiteY5" fmla="*/ 13812253 h 13812253"/>
              <a:gd name="connsiteX6" fmla="*/ 0 w 1230298"/>
              <a:gd name="connsiteY6" fmla="*/ 0 h 13812253"/>
              <a:gd name="connsiteX7" fmla="*/ 1230284 w 1230298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9736 w 1230297"/>
              <a:gd name="connsiteY2" fmla="*/ 7290541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  <a:gd name="connsiteX0" fmla="*/ 1230284 w 1230297"/>
              <a:gd name="connsiteY0" fmla="*/ 0 h 13812253"/>
              <a:gd name="connsiteX1" fmla="*/ 1230284 w 1230297"/>
              <a:gd name="connsiteY1" fmla="*/ 6452169 h 13812253"/>
              <a:gd name="connsiteX2" fmla="*/ 660211 w 1230297"/>
              <a:gd name="connsiteY2" fmla="*/ 7266940 h 13812253"/>
              <a:gd name="connsiteX3" fmla="*/ 1230284 w 1230297"/>
              <a:gd name="connsiteY3" fmla="*/ 8048552 h 13812253"/>
              <a:gd name="connsiteX4" fmla="*/ 1230284 w 1230297"/>
              <a:gd name="connsiteY4" fmla="*/ 13812253 h 13812253"/>
              <a:gd name="connsiteX5" fmla="*/ 0 w 1230297"/>
              <a:gd name="connsiteY5" fmla="*/ 13812253 h 13812253"/>
              <a:gd name="connsiteX6" fmla="*/ 0 w 1230297"/>
              <a:gd name="connsiteY6" fmla="*/ 0 h 13812253"/>
              <a:gd name="connsiteX7" fmla="*/ 1230284 w 1230297"/>
              <a:gd name="connsiteY7" fmla="*/ 0 h 138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97" h="13812253">
                <a:moveTo>
                  <a:pt x="1230284" y="0"/>
                </a:moveTo>
                <a:lnTo>
                  <a:pt x="1230284" y="6452169"/>
                </a:lnTo>
                <a:cubicBezTo>
                  <a:pt x="1233480" y="6864596"/>
                  <a:pt x="653879" y="6607303"/>
                  <a:pt x="660211" y="7266940"/>
                </a:cubicBezTo>
                <a:cubicBezTo>
                  <a:pt x="666543" y="7926577"/>
                  <a:pt x="1233481" y="7622918"/>
                  <a:pt x="1230284" y="8048552"/>
                </a:cubicBezTo>
                <a:lnTo>
                  <a:pt x="1230284" y="13812253"/>
                </a:lnTo>
                <a:lnTo>
                  <a:pt x="0" y="13812253"/>
                </a:lnTo>
                <a:lnTo>
                  <a:pt x="0" y="0"/>
                </a:lnTo>
                <a:lnTo>
                  <a:pt x="1230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9" name="Graphic 8" descr="Bar chart with solid fill">
            <a:extLst>
              <a:ext uri="{FF2B5EF4-FFF2-40B4-BE49-F238E27FC236}">
                <a16:creationId xmlns:a16="http://schemas.microsoft.com/office/drawing/2014/main" id="{ACF45EAD-280E-F324-98E7-897A57E6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287" y="2003271"/>
            <a:ext cx="728155" cy="728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48800" y="1036271"/>
            <a:ext cx="748800" cy="748800"/>
            <a:chOff x="-748800" y="735288"/>
            <a:chExt cx="748800" cy="748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735288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FE5E23B-5104-762B-1410-9EF27978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89113" y="808835"/>
              <a:ext cx="619200" cy="610944"/>
            </a:xfrm>
            <a:prstGeom prst="rect">
              <a:avLst/>
            </a:prstGeom>
          </p:spPr>
        </p:pic>
      </p:grp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FCA613FA-3B11-01E9-8540-51870EE9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2" y="1052688"/>
            <a:ext cx="619200" cy="627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C2032E-407D-0C1F-6A8A-C30666367A23}"/>
              </a:ext>
            </a:extLst>
          </p:cNvPr>
          <p:cNvGrpSpPr/>
          <p:nvPr/>
        </p:nvGrpSpPr>
        <p:grpSpPr>
          <a:xfrm>
            <a:off x="-757484" y="81704"/>
            <a:ext cx="747035" cy="747035"/>
            <a:chOff x="819609" y="81704"/>
            <a:chExt cx="821376" cy="8213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819609" y="81704"/>
              <a:ext cx="821376" cy="82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4" descr="Lights On with solid fill">
              <a:extLst>
                <a:ext uri="{FF2B5EF4-FFF2-40B4-BE49-F238E27FC236}">
                  <a16:creationId xmlns:a16="http://schemas.microsoft.com/office/drawing/2014/main" id="{1D9D47E6-A698-B518-B7CE-54C2FB10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239" y="146824"/>
              <a:ext cx="682083" cy="682083"/>
            </a:xfrm>
            <a:prstGeom prst="rect">
              <a:avLst/>
            </a:prstGeom>
          </p:spPr>
        </p:pic>
      </p:grp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4466FD13-0451-081C-EF00-E035949DF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549" y="110062"/>
            <a:ext cx="619200" cy="619200"/>
          </a:xfrm>
          <a:prstGeom prst="rect">
            <a:avLst/>
          </a:prstGeom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059B7BD3-7E46-9F03-CD20-A3CF2858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628" y="3054852"/>
            <a:ext cx="619200" cy="619200"/>
          </a:xfrm>
          <a:prstGeom prst="rect">
            <a:avLst/>
          </a:prstGeom>
        </p:spPr>
      </p:pic>
      <p:pic>
        <p:nvPicPr>
          <p:cNvPr id="4" name="Graphic 4" descr="Repeat with solid fill">
            <a:extLst>
              <a:ext uri="{FF2B5EF4-FFF2-40B4-BE49-F238E27FC236}">
                <a16:creationId xmlns:a16="http://schemas.microsoft.com/office/drawing/2014/main" id="{2691CA14-77A8-5B3C-FBC9-E2611247E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8432" y="3997478"/>
            <a:ext cx="619200" cy="61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7470" y="1992603"/>
            <a:ext cx="748800" cy="748800"/>
            <a:chOff x="-753913" y="1992603"/>
            <a:chExt cx="748800" cy="748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53913" y="1992603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8" descr="Bar chart with solid fill">
              <a:extLst>
                <a:ext uri="{FF2B5EF4-FFF2-40B4-BE49-F238E27FC236}">
                  <a16:creationId xmlns:a16="http://schemas.microsoft.com/office/drawing/2014/main" id="{ACF45EAD-280E-F324-98E7-897A57E6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674664" y="2034584"/>
              <a:ext cx="619200" cy="619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748800" y="2948935"/>
            <a:ext cx="748800" cy="748800"/>
            <a:chOff x="-748800" y="2948935"/>
            <a:chExt cx="748800" cy="74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48800" y="2948935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Coins with solid fill">
              <a:extLst>
                <a:ext uri="{FF2B5EF4-FFF2-40B4-BE49-F238E27FC236}">
                  <a16:creationId xmlns:a16="http://schemas.microsoft.com/office/drawing/2014/main" id="{884D2415-3697-BFEE-8F53-6EDA05CE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706798" y="3013735"/>
              <a:ext cx="619200" cy="619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769698" y="3905267"/>
            <a:ext cx="748800" cy="748800"/>
            <a:chOff x="-769698" y="3905267"/>
            <a:chExt cx="748800" cy="74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869C9C-5E08-A024-8E47-0E55C688B2E0}"/>
                </a:ext>
              </a:extLst>
            </p:cNvPr>
            <p:cNvSpPr/>
            <p:nvPr/>
          </p:nvSpPr>
          <p:spPr>
            <a:xfrm>
              <a:off x="-769698" y="3905267"/>
              <a:ext cx="748800" cy="74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peat with solid fill">
              <a:extLst>
                <a:ext uri="{FF2B5EF4-FFF2-40B4-BE49-F238E27FC236}">
                  <a16:creationId xmlns:a16="http://schemas.microsoft.com/office/drawing/2014/main" id="{735A7643-47BD-7FC4-92C9-3AFF080C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711269" y="3970066"/>
              <a:ext cx="619200" cy="6192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31932" y="2579704"/>
            <a:ext cx="6063762" cy="1325563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Medical</a:t>
            </a:r>
            <a:r>
              <a:rPr lang="nl-NL" dirty="0">
                <a:solidFill>
                  <a:schemeClr val="bg1"/>
                </a:solidFill>
              </a:rPr>
              <a:t> Arm</a:t>
            </a:r>
          </a:p>
        </p:txBody>
      </p:sp>
    </p:spTree>
    <p:extLst>
      <p:ext uri="{BB962C8B-B14F-4D97-AF65-F5344CB8AC3E}">
        <p14:creationId xmlns:p14="http://schemas.microsoft.com/office/powerpoint/2010/main" val="2627093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fdd914-b87d-4800-b1e6-3d09fd7b0d1d" xsi:nil="true"/>
    <lcf76f155ced4ddcb4097134ff3c332f xmlns="547c66e5-daec-40b9-b18b-1a600045445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D848C8242A544B0347C6CFF5035FF" ma:contentTypeVersion="9" ma:contentTypeDescription="Een nieuw document maken." ma:contentTypeScope="" ma:versionID="d20c3adde55a6c18f287baa28c73f110">
  <xsd:schema xmlns:xsd="http://www.w3.org/2001/XMLSchema" xmlns:xs="http://www.w3.org/2001/XMLSchema" xmlns:p="http://schemas.microsoft.com/office/2006/metadata/properties" xmlns:ns2="547c66e5-daec-40b9-b18b-1a6000454455" xmlns:ns3="befdd914-b87d-4800-b1e6-3d09fd7b0d1d" targetNamespace="http://schemas.microsoft.com/office/2006/metadata/properties" ma:root="true" ma:fieldsID="67fbf63d11cf086d4e873482fe9bd45f" ns2:_="" ns3:_="">
    <xsd:import namespace="547c66e5-daec-40b9-b18b-1a6000454455"/>
    <xsd:import namespace="befdd914-b87d-4800-b1e6-3d09fd7b0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c66e5-daec-40b9-b18b-1a6000454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e63458cd-ce2d-47d3-a8fb-aba961f6e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dd914-b87d-4800-b1e6-3d09fd7b0d1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04038d7-564c-40f8-a1bf-40fd77049e85}" ma:internalName="TaxCatchAll" ma:showField="CatchAllData" ma:web="befdd914-b87d-4800-b1e6-3d09fd7b0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CE2AD6-A064-4F59-B6A7-BDA647664B2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efdd914-b87d-4800-b1e6-3d09fd7b0d1d"/>
    <ds:schemaRef ds:uri="http://purl.org/dc/elements/1.1/"/>
    <ds:schemaRef ds:uri="http://schemas.microsoft.com/office/2006/metadata/properties"/>
    <ds:schemaRef ds:uri="547c66e5-daec-40b9-b18b-1a600045445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461466-CE02-4A61-AD5A-1BBBE73CE02C}">
  <ds:schemaRefs>
    <ds:schemaRef ds:uri="547c66e5-daec-40b9-b18b-1a6000454455"/>
    <ds:schemaRef ds:uri="befdd914-b87d-4800-b1e6-3d09fd7b0d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59A9F3-050A-4878-87E3-75306987F6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1177</Words>
  <Application>Microsoft Office PowerPoint</Application>
  <PresentationFormat>Widescreen</PresentationFormat>
  <Paragraphs>231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Content</vt:lpstr>
      <vt:lpstr>Introduction</vt:lpstr>
      <vt:lpstr>Database update</vt:lpstr>
      <vt:lpstr>Annual growth of database</vt:lpstr>
      <vt:lpstr>Main reason for referral + median follow-up </vt:lpstr>
      <vt:lpstr>Aortic Valve Repair vs. Replacement </vt:lpstr>
      <vt:lpstr>Follow-Up Completeness</vt:lpstr>
      <vt:lpstr>Medical Arm</vt:lpstr>
      <vt:lpstr>Financial Plan</vt:lpstr>
      <vt:lpstr>Scientific Update</vt:lpstr>
      <vt:lpstr>Published projects</vt:lpstr>
      <vt:lpstr>Ongoing Research Projects</vt:lpstr>
      <vt:lpstr>Ongoing Research Projects</vt:lpstr>
      <vt:lpstr>Ongoing Research Projects</vt:lpstr>
      <vt:lpstr>Ongoing Research Projects</vt:lpstr>
      <vt:lpstr>Ongoing Research Projects</vt:lpstr>
      <vt:lpstr>PowerPoint Presentation</vt:lpstr>
      <vt:lpstr>Content</vt:lpstr>
      <vt:lpstr>Introduction</vt:lpstr>
      <vt:lpstr>Development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development</vt:lpstr>
      <vt:lpstr>PowerPoint Presentation</vt:lpstr>
      <vt:lpstr>PowerPoint Presentation</vt:lpstr>
      <vt:lpstr>Planning</vt:lpstr>
      <vt:lpstr>PowerPoint Presentation</vt:lpstr>
      <vt:lpstr>Financial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C.C.E.M. van der Ven</dc:creator>
  <cp:lastModifiedBy>Donna de Geest</cp:lastModifiedBy>
  <cp:revision>7</cp:revision>
  <dcterms:created xsi:type="dcterms:W3CDTF">2023-03-22T10:45:37Z</dcterms:created>
  <dcterms:modified xsi:type="dcterms:W3CDTF">2023-11-01T10:39:43Z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0x010100A87D848C8242A544B0347C6CFF5035FF</vt:lpwstr>
  </property>
  <property fmtid="{D5CDD505-2E9C-101B-9397-08002B2CF9AE}" pid="3" name="MediaServiceImageTags">
    <vt:lpwstr/>
  </property>
</Properties>
</file>